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60" r:id="rId3"/>
    <p:sldId id="261" r:id="rId4"/>
    <p:sldId id="343" r:id="rId5"/>
    <p:sldId id="346" r:id="rId6"/>
    <p:sldId id="344" r:id="rId7"/>
    <p:sldId id="312" r:id="rId8"/>
    <p:sldId id="321" r:id="rId9"/>
    <p:sldId id="313" r:id="rId10"/>
    <p:sldId id="347" r:id="rId11"/>
    <p:sldId id="314" r:id="rId12"/>
    <p:sldId id="325" r:id="rId13"/>
    <p:sldId id="315" r:id="rId14"/>
    <p:sldId id="355" r:id="rId15"/>
    <p:sldId id="352" r:id="rId16"/>
    <p:sldId id="356" r:id="rId17"/>
    <p:sldId id="359" r:id="rId18"/>
    <p:sldId id="353" r:id="rId19"/>
    <p:sldId id="357" r:id="rId20"/>
    <p:sldId id="354" r:id="rId21"/>
    <p:sldId id="358" r:id="rId22"/>
    <p:sldId id="337" r:id="rId23"/>
    <p:sldId id="33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3" autoAdjust="0"/>
    <p:restoredTop sz="72086" autoAdjust="0"/>
  </p:normalViewPr>
  <p:slideViewPr>
    <p:cSldViewPr>
      <p:cViewPr>
        <p:scale>
          <a:sx n="66" d="100"/>
          <a:sy n="66" d="100"/>
        </p:scale>
        <p:origin x="-11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06A44F9-9DF5-4A1F-9B18-ECA167B88B9F}" type="datetimeFigureOut">
              <a:rPr lang="en-US"/>
              <a:pPr>
                <a:defRPr/>
              </a:pPr>
              <a:t>6/20/2012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42701A-6773-4326-8700-2707D20F791A}" type="slidenum">
              <a:rPr lang="en-US"/>
              <a:pPr>
                <a:defRPr/>
              </a:pPr>
              <a:t>‹#›</a:t>
            </a:fld>
            <a:endParaRPr lang="en-US"/>
          </a:p>
        </p:txBody>
      </p:sp>
    </p:spTree>
    <p:extLst>
      <p:ext uri="{BB962C8B-B14F-4D97-AF65-F5344CB8AC3E}">
        <p14:creationId xmlns:p14="http://schemas.microsoft.com/office/powerpoint/2010/main" val="59683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DBFA5-8A83-401E-9A18-BF0E21469F6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Self-same body </a:t>
            </a:r>
          </a:p>
          <a:p>
            <a:pPr marL="0" indent="0">
              <a:buNone/>
            </a:pPr>
            <a:r>
              <a:rPr lang="en-US" baseline="0" dirty="0" smtClean="0"/>
              <a:t>      -  Only one who does pious acts and that too in next life</a:t>
            </a:r>
          </a:p>
          <a:p>
            <a:pPr marL="0" indent="0">
              <a:buNone/>
            </a:pPr>
            <a:r>
              <a:rPr lang="en-US" baseline="0" dirty="0" smtClean="0"/>
              <a:t>      -  Moderns scientists attempts fail</a:t>
            </a:r>
          </a:p>
          <a:p>
            <a:pPr marL="0" indent="0">
              <a:buNone/>
            </a:pPr>
            <a:r>
              <a:rPr lang="en-US" baseline="0" dirty="0" smtClean="0"/>
              <a:t>      -  </a:t>
            </a:r>
            <a:r>
              <a:rPr lang="en-US" baseline="0" dirty="0" err="1" smtClean="0"/>
              <a:t>Ppl</a:t>
            </a:r>
            <a:r>
              <a:rPr lang="en-US" baseline="0" dirty="0" smtClean="0"/>
              <a:t> influenced by passion and ignorance</a:t>
            </a:r>
          </a:p>
          <a:p>
            <a:pPr marL="0" indent="0">
              <a:buNone/>
            </a:pPr>
            <a:r>
              <a:rPr lang="en-US" baseline="0" dirty="0" smtClean="0"/>
              <a:t>            - Heavenly planets  - goodness</a:t>
            </a:r>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10</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11</a:t>
            </a:fld>
            <a:endParaRPr lang="en-US"/>
          </a:p>
        </p:txBody>
      </p:sp>
    </p:spTree>
    <p:extLst>
      <p:ext uri="{BB962C8B-B14F-4D97-AF65-F5344CB8AC3E}">
        <p14:creationId xmlns:p14="http://schemas.microsoft.com/office/powerpoint/2010/main" val="121595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Incident</a:t>
            </a:r>
            <a:r>
              <a:rPr lang="en-US" baseline="0" dirty="0" smtClean="0"/>
              <a:t> how </a:t>
            </a:r>
            <a:r>
              <a:rPr lang="en-US" baseline="0" dirty="0" err="1" smtClean="0"/>
              <a:t>Arjuna</a:t>
            </a:r>
            <a:r>
              <a:rPr lang="en-US" baseline="0" dirty="0" smtClean="0"/>
              <a:t> was defeated</a:t>
            </a:r>
          </a:p>
          <a:p>
            <a:pPr marL="228600" indent="-228600">
              <a:buAutoNum type="arabicPeriod"/>
            </a:pPr>
            <a:r>
              <a:rPr lang="en-US" baseline="0" dirty="0" smtClean="0"/>
              <a:t>Make me dance, give me power to speak, fulfill the purport of bhakti </a:t>
            </a:r>
            <a:r>
              <a:rPr lang="en-US" baseline="0" dirty="0" err="1" smtClean="0"/>
              <a:t>vedanta</a:t>
            </a:r>
            <a:r>
              <a:rPr lang="en-US" baseline="0" dirty="0" smtClean="0"/>
              <a:t>.</a:t>
            </a:r>
          </a:p>
          <a:p>
            <a:pPr marL="0" indent="0">
              <a:buNone/>
            </a:pPr>
            <a:r>
              <a:rPr lang="en-US" baseline="0" dirty="0" smtClean="0"/>
              <a:t>       -  should not be proud of gifts</a:t>
            </a:r>
          </a:p>
          <a:p>
            <a:pPr marL="0" indent="0">
              <a:buNone/>
            </a:pPr>
            <a:r>
              <a:rPr lang="en-US" baseline="0" dirty="0" smtClean="0"/>
              <a:t>               - use it in Krsna’s service.</a:t>
            </a:r>
          </a:p>
          <a:p>
            <a:pPr marL="0" indent="0">
              <a:buNone/>
            </a:pPr>
            <a:r>
              <a:rPr lang="en-US" baseline="0" dirty="0" smtClean="0"/>
              <a:t>       -  instrument – greatest thing, does not take credit (knife)</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12</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13</a:t>
            </a:fld>
            <a:endParaRPr lang="en-US"/>
          </a:p>
        </p:txBody>
      </p:sp>
    </p:spTree>
    <p:extLst>
      <p:ext uri="{BB962C8B-B14F-4D97-AF65-F5344CB8AC3E}">
        <p14:creationId xmlns:p14="http://schemas.microsoft.com/office/powerpoint/2010/main" val="116498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Kauravas</a:t>
            </a:r>
            <a:r>
              <a:rPr lang="en-US" baseline="0" dirty="0" smtClean="0"/>
              <a:t> insurmountable like an ocean</a:t>
            </a:r>
          </a:p>
          <a:p>
            <a:pPr marL="0" indent="0">
              <a:buNone/>
            </a:pPr>
            <a:r>
              <a:rPr lang="en-US" baseline="0" dirty="0" smtClean="0"/>
              <a:t>         - </a:t>
            </a:r>
            <a:r>
              <a:rPr lang="en-US" baseline="0" dirty="0" err="1" smtClean="0"/>
              <a:t>Kauravas</a:t>
            </a:r>
            <a:r>
              <a:rPr lang="en-US" baseline="0" dirty="0" smtClean="0"/>
              <a:t> many changes of commanders</a:t>
            </a:r>
          </a:p>
          <a:p>
            <a:pPr marL="0" indent="0">
              <a:buNone/>
            </a:pPr>
            <a:r>
              <a:rPr lang="en-US" baseline="0" dirty="0" smtClean="0"/>
              <a:t>         - </a:t>
            </a:r>
            <a:r>
              <a:rPr lang="en-US" baseline="0" dirty="0" err="1" smtClean="0"/>
              <a:t>Arjuna</a:t>
            </a:r>
            <a:r>
              <a:rPr lang="en-US" baseline="0" dirty="0" smtClean="0"/>
              <a:t> remained thru out</a:t>
            </a:r>
          </a:p>
          <a:p>
            <a:pPr marL="228600" indent="-228600">
              <a:buAutoNum type="arabicPeriod" startAt="2"/>
            </a:pPr>
            <a:r>
              <a:rPr lang="en-US" baseline="0" dirty="0" err="1" smtClean="0"/>
              <a:t>Virata’s</a:t>
            </a:r>
            <a:r>
              <a:rPr lang="en-US" baseline="0" dirty="0" smtClean="0"/>
              <a:t> cows</a:t>
            </a:r>
          </a:p>
          <a:p>
            <a:pPr marL="0" indent="0">
              <a:buNone/>
            </a:pPr>
            <a:r>
              <a:rPr lang="en-US" baseline="0" dirty="0" smtClean="0"/>
              <a:t>          - incognito, minister attracted to </a:t>
            </a:r>
            <a:r>
              <a:rPr lang="en-US" baseline="0" dirty="0" err="1" smtClean="0"/>
              <a:t>draupadi</a:t>
            </a:r>
            <a:r>
              <a:rPr lang="en-US" baseline="0" dirty="0" smtClean="0"/>
              <a:t>, </a:t>
            </a:r>
            <a:r>
              <a:rPr lang="en-US" baseline="0" dirty="0" err="1" smtClean="0"/>
              <a:t>bhima</a:t>
            </a:r>
            <a:r>
              <a:rPr lang="en-US" baseline="0" dirty="0" smtClean="0"/>
              <a:t> bet him to pulp.</a:t>
            </a:r>
          </a:p>
          <a:p>
            <a:pPr marL="0" indent="0">
              <a:buNone/>
            </a:pPr>
            <a:r>
              <a:rPr lang="en-US" baseline="0" dirty="0" smtClean="0"/>
              <a:t>          - </a:t>
            </a:r>
            <a:r>
              <a:rPr lang="en-US" baseline="0" dirty="0" err="1" smtClean="0"/>
              <a:t>kauravas</a:t>
            </a:r>
            <a:r>
              <a:rPr lang="en-US" baseline="0" dirty="0" smtClean="0"/>
              <a:t> suspect – want to reveal – steal the cows</a:t>
            </a:r>
          </a:p>
          <a:p>
            <a:pPr marL="0" indent="0">
              <a:buNone/>
            </a:pPr>
            <a:r>
              <a:rPr lang="en-US" baseline="0" dirty="0" smtClean="0"/>
              <a:t>          - </a:t>
            </a:r>
            <a:r>
              <a:rPr lang="en-US" baseline="0" dirty="0" err="1" smtClean="0"/>
              <a:t>Arjuna</a:t>
            </a:r>
            <a:r>
              <a:rPr lang="en-US" baseline="0" dirty="0" smtClean="0"/>
              <a:t> with King’s son went to defeat them.</a:t>
            </a:r>
          </a:p>
          <a:p>
            <a:pPr marL="0" indent="0">
              <a:buNone/>
            </a:pPr>
            <a:r>
              <a:rPr lang="en-US" baseline="0" dirty="0" smtClean="0"/>
              <a:t>          - </a:t>
            </a:r>
            <a:r>
              <a:rPr lang="en-US" baseline="0" dirty="0" err="1" smtClean="0"/>
              <a:t>Virata</a:t>
            </a:r>
            <a:r>
              <a:rPr lang="en-US" baseline="0" dirty="0" smtClean="0"/>
              <a:t> offers his daughter to marry </a:t>
            </a:r>
            <a:r>
              <a:rPr lang="en-US" baseline="0" dirty="0" err="1" smtClean="0"/>
              <a:t>Arjuna</a:t>
            </a:r>
            <a:r>
              <a:rPr lang="en-US" baseline="0" dirty="0" smtClean="0"/>
              <a:t>. </a:t>
            </a:r>
            <a:r>
              <a:rPr lang="en-US" baseline="0" dirty="0" err="1" smtClean="0"/>
              <a:t>Arjuna</a:t>
            </a:r>
            <a:r>
              <a:rPr lang="en-US" baseline="0" dirty="0" smtClean="0"/>
              <a:t> being teacher refuses and accepts as daughter-in-law. </a:t>
            </a:r>
          </a:p>
          <a:p>
            <a:pPr marL="0" indent="0">
              <a:buNone/>
            </a:pPr>
            <a:r>
              <a:rPr lang="en-US" baseline="0" dirty="0" smtClean="0"/>
              <a:t>               - Marries </a:t>
            </a:r>
            <a:r>
              <a:rPr lang="en-US" baseline="0" dirty="0" err="1" smtClean="0"/>
              <a:t>abhimanyu</a:t>
            </a:r>
            <a:r>
              <a:rPr lang="en-US" baseline="0" dirty="0" smtClean="0"/>
              <a:t> – </a:t>
            </a:r>
            <a:r>
              <a:rPr lang="en-US" baseline="0" dirty="0" err="1" smtClean="0"/>
              <a:t>parikshit</a:t>
            </a:r>
            <a:r>
              <a:rPr lang="en-US" baseline="0" dirty="0" smtClean="0"/>
              <a:t> – war.</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14</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15</a:t>
            </a:fld>
            <a:endParaRPr lang="en-US"/>
          </a:p>
        </p:txBody>
      </p:sp>
    </p:spTree>
    <p:extLst>
      <p:ext uri="{BB962C8B-B14F-4D97-AF65-F5344CB8AC3E}">
        <p14:creationId xmlns:p14="http://schemas.microsoft.com/office/powerpoint/2010/main" val="116498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Supersoul</a:t>
            </a:r>
            <a:endParaRPr lang="en-US" dirty="0" smtClean="0"/>
          </a:p>
          <a:p>
            <a:pPr marL="0" indent="0">
              <a:buNone/>
            </a:pPr>
            <a:r>
              <a:rPr lang="en-US" baseline="0" dirty="0" smtClean="0"/>
              <a:t>        -  15.15 – </a:t>
            </a:r>
            <a:r>
              <a:rPr lang="en-US" baseline="0" dirty="0" err="1" smtClean="0"/>
              <a:t>sarvasya</a:t>
            </a:r>
            <a:r>
              <a:rPr lang="en-US" baseline="0" dirty="0" smtClean="0"/>
              <a:t> </a:t>
            </a:r>
            <a:r>
              <a:rPr lang="en-US" baseline="0" dirty="0" err="1" smtClean="0"/>
              <a:t>caham</a:t>
            </a:r>
            <a:endParaRPr lang="en-US" baseline="0" dirty="0" smtClean="0"/>
          </a:p>
          <a:p>
            <a:pPr marL="0" indent="0">
              <a:buNone/>
            </a:pPr>
            <a:r>
              <a:rPr lang="en-US" baseline="0" dirty="0" smtClean="0"/>
              <a:t>        -  decreased duration of life </a:t>
            </a:r>
          </a:p>
          <a:p>
            <a:pPr marL="228600" indent="-228600">
              <a:buAutoNum type="arabicPeriod" startAt="2"/>
            </a:pPr>
            <a:r>
              <a:rPr lang="en-US" baseline="0" dirty="0" smtClean="0"/>
              <a:t>Will</a:t>
            </a:r>
          </a:p>
          <a:p>
            <a:pPr marL="0" indent="0">
              <a:buNone/>
            </a:pPr>
            <a:r>
              <a:rPr lang="en-US" baseline="0" dirty="0" smtClean="0"/>
              <a:t>        -  By His will he killed all his opponents.</a:t>
            </a:r>
          </a:p>
          <a:p>
            <a:pPr marL="0" indent="0">
              <a:buNone/>
            </a:pPr>
            <a:r>
              <a:rPr lang="en-US" baseline="0" dirty="0" smtClean="0"/>
              <a:t>        -  </a:t>
            </a:r>
            <a:r>
              <a:rPr lang="en-US" baseline="0" dirty="0" err="1" smtClean="0"/>
              <a:t>Rakhe</a:t>
            </a:r>
            <a:r>
              <a:rPr lang="en-US" baseline="0" dirty="0" smtClean="0"/>
              <a:t> </a:t>
            </a:r>
            <a:r>
              <a:rPr lang="en-US" baseline="0" dirty="0" err="1" smtClean="0"/>
              <a:t>Krsna</a:t>
            </a:r>
            <a:r>
              <a:rPr lang="en-US" baseline="0" dirty="0" smtClean="0"/>
              <a:t> mare </a:t>
            </a:r>
            <a:r>
              <a:rPr lang="en-US" baseline="0" dirty="0" err="1" smtClean="0"/>
              <a:t>ke</a:t>
            </a:r>
            <a:r>
              <a:rPr lang="en-US" baseline="0" dirty="0" smtClean="0"/>
              <a:t>, mare </a:t>
            </a:r>
            <a:r>
              <a:rPr lang="en-US" baseline="0" dirty="0" err="1" smtClean="0"/>
              <a:t>Krsna</a:t>
            </a:r>
            <a:r>
              <a:rPr lang="en-US" baseline="0" dirty="0" smtClean="0"/>
              <a:t> </a:t>
            </a:r>
            <a:r>
              <a:rPr lang="en-US" baseline="0" dirty="0" err="1" smtClean="0"/>
              <a:t>rakhe</a:t>
            </a:r>
            <a:r>
              <a:rPr lang="en-US" baseline="0" dirty="0" smtClean="0"/>
              <a:t> </a:t>
            </a:r>
            <a:r>
              <a:rPr lang="en-US" baseline="0" dirty="0" err="1" smtClean="0"/>
              <a:t>ke</a:t>
            </a:r>
            <a:endParaRPr lang="en-US" baseline="0" dirty="0" smtClean="0"/>
          </a:p>
          <a:p>
            <a:pPr marL="0" indent="0">
              <a:buNone/>
            </a:pPr>
            <a:r>
              <a:rPr lang="en-US" baseline="0" dirty="0" smtClean="0"/>
              <a:t>        -  You make </a:t>
            </a:r>
            <a:r>
              <a:rPr lang="en-US" baseline="0" dirty="0" err="1" smtClean="0"/>
              <a:t>ur</a:t>
            </a:r>
            <a:r>
              <a:rPr lang="en-US" baseline="0" dirty="0" smtClean="0"/>
              <a:t> plan, I make my plan but </a:t>
            </a:r>
            <a:r>
              <a:rPr lang="en-US" baseline="0" dirty="0" err="1" smtClean="0"/>
              <a:t>Krsna</a:t>
            </a:r>
            <a:r>
              <a:rPr lang="en-US" baseline="0" dirty="0" smtClean="0"/>
              <a:t> has His plan.</a:t>
            </a:r>
          </a:p>
          <a:p>
            <a:pPr marL="0" indent="0">
              <a:buNone/>
            </a:pPr>
            <a:r>
              <a:rPr lang="en-US" baseline="0" dirty="0" smtClean="0"/>
              <a:t>        -  3 fold bending form – cannot know the will</a:t>
            </a:r>
          </a:p>
          <a:p>
            <a:pPr marL="0" indent="0">
              <a:buNone/>
            </a:pPr>
            <a:r>
              <a:rPr lang="en-US" baseline="0" dirty="0" smtClean="0"/>
              <a:t>        -  Whole life trying serve the will as given by S.M</a:t>
            </a:r>
          </a:p>
          <a:p>
            <a:pPr marL="228600" indent="-228600">
              <a:buAutoNum type="arabicPeriod" startAt="3"/>
            </a:pPr>
            <a:r>
              <a:rPr lang="en-US" baseline="0" dirty="0" smtClean="0"/>
              <a:t>Affection</a:t>
            </a:r>
          </a:p>
          <a:p>
            <a:pPr marL="0" indent="0">
              <a:buNone/>
            </a:pPr>
            <a:r>
              <a:rPr lang="en-US" baseline="0" dirty="0" smtClean="0"/>
              <a:t>        -  S.P + </a:t>
            </a:r>
            <a:r>
              <a:rPr lang="en-US" baseline="0" dirty="0" err="1" smtClean="0"/>
              <a:t>Malati</a:t>
            </a:r>
            <a:r>
              <a:rPr lang="en-US" baseline="0" dirty="0" smtClean="0"/>
              <a:t> </a:t>
            </a:r>
            <a:r>
              <a:rPr lang="en-US" baseline="0" dirty="0" err="1" smtClean="0"/>
              <a:t>mathaji</a:t>
            </a:r>
            <a:endParaRPr lang="en-US" baseline="0" dirty="0" smtClean="0"/>
          </a:p>
          <a:p>
            <a:pPr marL="0" indent="0">
              <a:buNone/>
            </a:pPr>
            <a:r>
              <a:rPr lang="en-US" baseline="0" dirty="0" smtClean="0"/>
              <a:t>        -  S.G + </a:t>
            </a:r>
            <a:r>
              <a:rPr lang="en-US" baseline="0" dirty="0" err="1" smtClean="0"/>
              <a:t>Rasika</a:t>
            </a:r>
            <a:r>
              <a:rPr lang="en-US" baseline="0" dirty="0" smtClean="0"/>
              <a:t> </a:t>
            </a:r>
            <a:r>
              <a:rPr lang="en-US" baseline="0" dirty="0" err="1" smtClean="0"/>
              <a:t>mathaji</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16</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17</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18</a:t>
            </a:fld>
            <a:endParaRPr lang="en-US"/>
          </a:p>
        </p:txBody>
      </p:sp>
    </p:spTree>
    <p:extLst>
      <p:ext uri="{BB962C8B-B14F-4D97-AF65-F5344CB8AC3E}">
        <p14:creationId xmlns:p14="http://schemas.microsoft.com/office/powerpoint/2010/main" val="1164982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err="1" smtClean="0"/>
              <a:t>Prahlad</a:t>
            </a:r>
            <a:r>
              <a:rPr lang="en-US" baseline="0" dirty="0" smtClean="0"/>
              <a:t> maharaja</a:t>
            </a:r>
          </a:p>
          <a:p>
            <a:pPr marL="0" indent="0">
              <a:buNone/>
            </a:pPr>
            <a:r>
              <a:rPr lang="en-US" baseline="0" dirty="0" smtClean="0"/>
              <a:t>        - 5 years, object of </a:t>
            </a:r>
            <a:r>
              <a:rPr lang="en-US" baseline="0" dirty="0" smtClean="0"/>
              <a:t>envy</a:t>
            </a:r>
          </a:p>
          <a:p>
            <a:pPr marL="0" indent="0">
              <a:buNone/>
            </a:pPr>
            <a:r>
              <a:rPr lang="en-US" baseline="0" dirty="0" smtClean="0"/>
              <a:t>2. Lord protects his devotee always</a:t>
            </a:r>
          </a:p>
          <a:p>
            <a:pPr marL="0" indent="0">
              <a:buNone/>
            </a:pPr>
            <a:r>
              <a:rPr lang="en-US" baseline="0" dirty="0" smtClean="0"/>
              <a:t>        - need not be body, but their consciousness.</a:t>
            </a:r>
            <a:endParaRPr lang="en-US" baseline="0"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19</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78AEC-B924-46EF-B046-C669DC283CF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20</a:t>
            </a:fld>
            <a:endParaRPr lang="en-US"/>
          </a:p>
        </p:txBody>
      </p:sp>
    </p:spTree>
    <p:extLst>
      <p:ext uri="{BB962C8B-B14F-4D97-AF65-F5344CB8AC3E}">
        <p14:creationId xmlns:p14="http://schemas.microsoft.com/office/powerpoint/2010/main" val="1164982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Worshipable</a:t>
            </a:r>
            <a:r>
              <a:rPr lang="en-US" baseline="0" dirty="0" smtClean="0"/>
              <a:t> Lord</a:t>
            </a:r>
            <a:endParaRPr lang="en-US" dirty="0" smtClean="0"/>
          </a:p>
          <a:p>
            <a:pPr marL="0" indent="0">
              <a:buNone/>
            </a:pPr>
            <a:r>
              <a:rPr lang="en-US" baseline="0" dirty="0" smtClean="0"/>
              <a:t>        -  </a:t>
            </a:r>
            <a:r>
              <a:rPr lang="en-US" baseline="0" dirty="0" err="1" smtClean="0"/>
              <a:t>impersonalists</a:t>
            </a:r>
            <a:endParaRPr lang="en-US" baseline="0" dirty="0" smtClean="0"/>
          </a:p>
          <a:p>
            <a:pPr marL="0" indent="0">
              <a:buNone/>
            </a:pPr>
            <a:r>
              <a:rPr lang="en-US" baseline="0" dirty="0" smtClean="0"/>
              <a:t>        -  devotees</a:t>
            </a:r>
          </a:p>
          <a:p>
            <a:pPr marL="0" indent="0">
              <a:buNone/>
            </a:pPr>
            <a:r>
              <a:rPr lang="en-US" baseline="0" dirty="0" smtClean="0"/>
              <a:t>        -  lower – great historical personality.</a:t>
            </a:r>
          </a:p>
          <a:p>
            <a:pPr marL="228600" indent="-228600">
              <a:buAutoNum type="arabicPeriod" startAt="2"/>
            </a:pPr>
            <a:r>
              <a:rPr lang="en-US" baseline="0" dirty="0" smtClean="0"/>
              <a:t>Lord’s descent</a:t>
            </a:r>
          </a:p>
          <a:p>
            <a:pPr marL="0" indent="0">
              <a:buNone/>
            </a:pPr>
            <a:r>
              <a:rPr lang="en-US" baseline="0" dirty="0" smtClean="0"/>
              <a:t>        -  4.8 – </a:t>
            </a:r>
            <a:r>
              <a:rPr lang="en-US" baseline="0" dirty="0" err="1" smtClean="0"/>
              <a:t>paritranaya</a:t>
            </a:r>
            <a:r>
              <a:rPr lang="en-US" baseline="0" dirty="0" smtClean="0"/>
              <a:t> </a:t>
            </a:r>
            <a:r>
              <a:rPr lang="en-US" baseline="0" dirty="0" err="1" smtClean="0"/>
              <a:t>sadhunam</a:t>
            </a:r>
            <a:endParaRPr lang="en-US" baseline="0" dirty="0" smtClean="0"/>
          </a:p>
          <a:p>
            <a:pPr marL="0" indent="0">
              <a:buNone/>
            </a:pPr>
            <a:r>
              <a:rPr lang="en-US" baseline="0" dirty="0" smtClean="0"/>
              <a:t>        -  To attract by His pastimes</a:t>
            </a:r>
          </a:p>
          <a:p>
            <a:pPr marL="0" indent="0">
              <a:buNone/>
            </a:pPr>
            <a:r>
              <a:rPr lang="en-US" baseline="0" dirty="0" smtClean="0"/>
              <a:t>        -  Most perfect master, friend, son and lover</a:t>
            </a:r>
          </a:p>
          <a:p>
            <a:pPr marL="0" indent="0">
              <a:buNone/>
            </a:pPr>
            <a:r>
              <a:rPr lang="en-US" baseline="0" dirty="0" smtClean="0"/>
              <a:t>        -  Intelligent men get attracted by loving dealings with His devotee.</a:t>
            </a:r>
          </a:p>
          <a:p>
            <a:pPr marL="228600" indent="-228600">
              <a:buAutoNum type="arabicPeriod" startAt="3"/>
            </a:pPr>
            <a:r>
              <a:rPr lang="en-US" baseline="0" dirty="0" smtClean="0"/>
              <a:t>Thirsty horses</a:t>
            </a:r>
          </a:p>
          <a:p>
            <a:pPr marL="0" indent="0">
              <a:buNone/>
            </a:pPr>
            <a:r>
              <a:rPr lang="en-US" baseline="0" dirty="0" smtClean="0"/>
              <a:t>        -  boring the ground</a:t>
            </a:r>
          </a:p>
          <a:p>
            <a:pPr marL="0" indent="0">
              <a:buNone/>
            </a:pPr>
            <a:r>
              <a:rPr lang="en-US" baseline="0" dirty="0" smtClean="0"/>
              <a:t>        -  </a:t>
            </a:r>
            <a:r>
              <a:rPr lang="en-US" baseline="0" dirty="0" err="1" smtClean="0"/>
              <a:t>Arjuna</a:t>
            </a:r>
            <a:r>
              <a:rPr lang="en-US" baseline="0" dirty="0" smtClean="0"/>
              <a:t> bore with a sharp arrow</a:t>
            </a:r>
          </a:p>
          <a:p>
            <a:pPr marL="0" indent="0">
              <a:buNone/>
            </a:pPr>
            <a:r>
              <a:rPr lang="en-US" baseline="0" dirty="0" smtClean="0"/>
              <a:t>        -  Modern unable to dig </a:t>
            </a:r>
            <a:r>
              <a:rPr lang="en-US" baseline="0" dirty="0" smtClean="0"/>
              <a:t>immediately</a:t>
            </a:r>
          </a:p>
          <a:p>
            <a:pPr marL="0" indent="0">
              <a:buNone/>
            </a:pPr>
            <a:r>
              <a:rPr lang="en-US" baseline="0" dirty="0" smtClean="0"/>
              <a:t>        -  Cured thirst of </a:t>
            </a:r>
            <a:r>
              <a:rPr lang="en-US" baseline="0" dirty="0" err="1" smtClean="0"/>
              <a:t>Arjuna</a:t>
            </a:r>
            <a:endParaRPr lang="en-US" baseline="0" dirty="0" smtClean="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21</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22</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23</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7E110-DA30-49E8-9CF4-81CD8C55834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a:t>
            </a:r>
          </a:p>
          <a:p>
            <a:r>
              <a:rPr lang="en-US" dirty="0" smtClean="0"/>
              <a:t>    </a:t>
            </a:r>
            <a:r>
              <a:rPr lang="en-US" dirty="0" err="1" smtClean="0"/>
              <a:t>Arjuna</a:t>
            </a:r>
            <a:r>
              <a:rPr lang="en-US" dirty="0" smtClean="0"/>
              <a:t> returns</a:t>
            </a:r>
            <a:r>
              <a:rPr lang="en-US" baseline="0" dirty="0" smtClean="0"/>
              <a:t> for </a:t>
            </a:r>
            <a:r>
              <a:rPr lang="en-US" baseline="0" dirty="0" err="1" smtClean="0"/>
              <a:t>Dwarka</a:t>
            </a:r>
            <a:r>
              <a:rPr lang="en-US" baseline="0" dirty="0" smtClean="0"/>
              <a:t> </a:t>
            </a:r>
          </a:p>
          <a:p>
            <a:r>
              <a:rPr lang="en-US" baseline="0" dirty="0" smtClean="0"/>
              <a:t>    Begins to tell </a:t>
            </a:r>
            <a:r>
              <a:rPr lang="en-US" baseline="0" dirty="0" err="1" smtClean="0"/>
              <a:t>Krsna</a:t>
            </a:r>
            <a:r>
              <a:rPr lang="en-US" baseline="0" dirty="0" smtClean="0"/>
              <a:t> left </a:t>
            </a:r>
          </a:p>
          <a:p>
            <a:r>
              <a:rPr lang="en-US" baseline="0" dirty="0" smtClean="0"/>
              <a:t>    Quotes incidents of empowerment</a:t>
            </a:r>
          </a:p>
          <a:p>
            <a:r>
              <a:rPr lang="en-US" baseline="0" dirty="0" smtClean="0"/>
              <a:t>11-17: more incidents</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4</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5</a:t>
            </a:fld>
            <a:endParaRPr lang="en-US"/>
          </a:p>
        </p:txBody>
      </p:sp>
    </p:spTree>
    <p:extLst>
      <p:ext uri="{BB962C8B-B14F-4D97-AF65-F5344CB8AC3E}">
        <p14:creationId xmlns:p14="http://schemas.microsoft.com/office/powerpoint/2010/main" val="284104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7</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History</a:t>
            </a:r>
          </a:p>
          <a:p>
            <a:pPr marL="0" indent="0">
              <a:buNone/>
            </a:pPr>
            <a:r>
              <a:rPr lang="en-US" baseline="0" dirty="0" smtClean="0"/>
              <a:t>        - </a:t>
            </a:r>
            <a:r>
              <a:rPr lang="en-US" baseline="0" dirty="0" err="1" smtClean="0"/>
              <a:t>Brahmana</a:t>
            </a:r>
            <a:r>
              <a:rPr lang="en-US" baseline="0" dirty="0" smtClean="0"/>
              <a:t> mystic</a:t>
            </a:r>
            <a:endParaRPr lang="en-US" dirty="0" smtClean="0"/>
          </a:p>
          <a:p>
            <a:pPr marL="0" indent="0">
              <a:buNone/>
            </a:pPr>
            <a:r>
              <a:rPr lang="en-US" baseline="0" dirty="0" smtClean="0"/>
              <a:t>        - </a:t>
            </a:r>
            <a:r>
              <a:rPr lang="en-US" baseline="0" dirty="0" err="1" smtClean="0"/>
              <a:t>Incarnaton</a:t>
            </a:r>
            <a:r>
              <a:rPr lang="en-US" baseline="0" dirty="0" smtClean="0"/>
              <a:t> of Lord Siva</a:t>
            </a:r>
          </a:p>
          <a:p>
            <a:pPr marL="0" indent="0">
              <a:buNone/>
            </a:pPr>
            <a:r>
              <a:rPr lang="en-US" baseline="0" dirty="0" smtClean="0"/>
              <a:t>        - </a:t>
            </a:r>
            <a:r>
              <a:rPr lang="en-US" baseline="0" dirty="0" err="1" smtClean="0"/>
              <a:t>Kumari</a:t>
            </a:r>
            <a:r>
              <a:rPr lang="en-US" baseline="0" dirty="0" smtClean="0"/>
              <a:t> </a:t>
            </a:r>
            <a:r>
              <a:rPr lang="en-US" baseline="0" dirty="0" err="1" smtClean="0"/>
              <a:t>kunti</a:t>
            </a:r>
            <a:r>
              <a:rPr lang="en-US" baseline="0" dirty="0" smtClean="0"/>
              <a:t> pleases </a:t>
            </a:r>
            <a:r>
              <a:rPr lang="en-US" baseline="0" dirty="0" err="1" smtClean="0"/>
              <a:t>Durvasa</a:t>
            </a:r>
            <a:endParaRPr lang="en-US" baseline="0" dirty="0" smtClean="0"/>
          </a:p>
          <a:p>
            <a:pPr marL="0" indent="0">
              <a:buNone/>
            </a:pPr>
            <a:r>
              <a:rPr lang="en-US" baseline="0" dirty="0" smtClean="0"/>
              <a:t>        - Could travel in </a:t>
            </a:r>
            <a:r>
              <a:rPr lang="en-US" baseline="0" dirty="0" smtClean="0"/>
              <a:t>Space – 1 year – </a:t>
            </a:r>
            <a:r>
              <a:rPr lang="en-US" baseline="0" dirty="0" err="1" smtClean="0"/>
              <a:t>ambrish</a:t>
            </a:r>
            <a:r>
              <a:rPr lang="en-US" baseline="0" dirty="0" smtClean="0"/>
              <a:t> maharaja</a:t>
            </a:r>
            <a:endParaRPr lang="en-US" baseline="0" dirty="0" smtClean="0"/>
          </a:p>
          <a:p>
            <a:pPr marL="228600" indent="-228600">
              <a:buAutoNum type="arabicPeriod" startAt="2"/>
            </a:pPr>
            <a:r>
              <a:rPr lang="en-US" baseline="0" dirty="0" smtClean="0"/>
              <a:t>Visit </a:t>
            </a:r>
            <a:r>
              <a:rPr lang="en-US" baseline="0" dirty="0" smtClean="0"/>
              <a:t>the </a:t>
            </a:r>
            <a:r>
              <a:rPr lang="en-US" baseline="0" dirty="0" err="1" smtClean="0"/>
              <a:t>pandavas</a:t>
            </a:r>
            <a:endParaRPr lang="en-US" baseline="0" dirty="0" smtClean="0"/>
          </a:p>
          <a:p>
            <a:pPr marL="0" indent="0">
              <a:buNone/>
            </a:pPr>
            <a:r>
              <a:rPr lang="en-US" baseline="0" dirty="0" smtClean="0"/>
              <a:t>        - </a:t>
            </a:r>
            <a:r>
              <a:rPr lang="en-US" baseline="0" dirty="0" err="1" smtClean="0"/>
              <a:t>Duryodhana’s</a:t>
            </a:r>
            <a:r>
              <a:rPr lang="en-US" baseline="0" dirty="0" smtClean="0"/>
              <a:t> plot</a:t>
            </a:r>
          </a:p>
          <a:p>
            <a:pPr marL="0" indent="0">
              <a:buNone/>
            </a:pPr>
            <a:r>
              <a:rPr lang="en-US" baseline="0" dirty="0" smtClean="0"/>
              <a:t>        - </a:t>
            </a:r>
            <a:r>
              <a:rPr lang="en-US" baseline="0" dirty="0" err="1" smtClean="0"/>
              <a:t>Draupadi’s</a:t>
            </a:r>
            <a:r>
              <a:rPr lang="en-US" baseline="0" dirty="0" smtClean="0"/>
              <a:t> </a:t>
            </a:r>
            <a:r>
              <a:rPr lang="en-US" baseline="0" dirty="0" smtClean="0"/>
              <a:t>calling for </a:t>
            </a:r>
            <a:r>
              <a:rPr lang="en-US" baseline="0" dirty="0" err="1" smtClean="0"/>
              <a:t>Krsna</a:t>
            </a: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8</a:t>
            </a:fld>
            <a:endParaRPr lang="en-US"/>
          </a:p>
        </p:txBody>
      </p:sp>
    </p:spTree>
    <p:extLst>
      <p:ext uri="{BB962C8B-B14F-4D97-AF65-F5344CB8AC3E}">
        <p14:creationId xmlns:p14="http://schemas.microsoft.com/office/powerpoint/2010/main" val="315438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9</a:t>
            </a:fld>
            <a:endParaRPr lang="en-US"/>
          </a:p>
        </p:txBody>
      </p:sp>
    </p:spTree>
    <p:extLst>
      <p:ext uri="{BB962C8B-B14F-4D97-AF65-F5344CB8AC3E}">
        <p14:creationId xmlns:p14="http://schemas.microsoft.com/office/powerpoint/2010/main" val="33590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CA4B89C-CEEC-4E39-B2C3-7C6F728900C2}" type="datetimeFigureOut">
              <a:rPr lang="en-US"/>
              <a:pPr>
                <a:defRPr/>
              </a:pPr>
              <a:t>6/20/2012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B365F-7A1B-4859-BEE5-81F2498BB6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272D6-A41F-425F-BE19-384124A8F0C6}" type="datetimeFigureOut">
              <a:rPr lang="en-US"/>
              <a:pPr>
                <a:defRPr/>
              </a:pPr>
              <a:t>6/20/2012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80BC1-89B1-46EB-B808-E4EEE4FD4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78F5F5-99EB-4B11-A9A7-F5B6BAEDA38C}" type="datetimeFigureOut">
              <a:rPr lang="en-US"/>
              <a:pPr>
                <a:defRPr/>
              </a:pPr>
              <a:t>6/20/2012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0DAD95-C953-43A2-8D5E-39B0938950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636F13-2002-4CF9-9CEE-142EE6A964D1}" type="datetimeFigureOut">
              <a:rPr lang="en-US"/>
              <a:pPr>
                <a:defRPr/>
              </a:pPr>
              <a:t>6/20/2012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4B03B2-044E-4373-B960-D93B41193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73A4FE-0EDD-4C6A-BA96-387057F87CEF}" type="datetimeFigureOut">
              <a:rPr lang="en-US"/>
              <a:pPr>
                <a:defRPr/>
              </a:pPr>
              <a:t>6/20/2012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54BF8B-3CBB-465A-A78F-133F869DD5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FC9A5-4AAC-43C4-B83D-93628E0E3916}" type="datetimeFigureOut">
              <a:rPr lang="en-US"/>
              <a:pPr>
                <a:defRPr/>
              </a:pPr>
              <a:t>6/20/2012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F11FC9-483D-4673-A68D-4726D65FB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51912A-3292-4F8C-855F-DA2AABF4F3C1}" type="datetimeFigureOut">
              <a:rPr lang="en-US"/>
              <a:pPr>
                <a:defRPr/>
              </a:pPr>
              <a:t>6/20/2012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AF38B9-C2FC-4B73-904B-2D8EF64F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F8D97A1-0EC3-4A2F-A324-E162864D9FB9}" type="datetimeFigureOut">
              <a:rPr lang="en-US"/>
              <a:pPr>
                <a:defRPr/>
              </a:pPr>
              <a:t>6/20/2012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F07DC2-E6F4-4C42-AE4A-DD06A61505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93E0D42-0DD4-4802-806D-4B42F8A98E98}" type="datetimeFigureOut">
              <a:rPr lang="en-US"/>
              <a:pPr>
                <a:defRPr/>
              </a:pPr>
              <a:t>6/20/2012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32410-0675-4FC6-B12D-7B6ABD084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437F8-6B2E-4D85-9189-5141F10FBB6B}" type="datetimeFigureOut">
              <a:rPr lang="en-US"/>
              <a:pPr>
                <a:defRPr/>
              </a:pPr>
              <a:t>6/20/2012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8711A-9760-4AB2-97D6-8D4A4D28B2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ABCB451-F170-4609-96A5-A1945BA1E192}" type="datetimeFigureOut">
              <a:rPr lang="en-US"/>
              <a:pPr>
                <a:defRPr/>
              </a:pPr>
              <a:t>6/20/2012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EAE399-FBA5-47C3-98CE-916E4E712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4F65A07-4DD3-4A9C-A43E-4AF1470B0B7E}" type="datetimeFigureOut">
              <a:rPr lang="en-US"/>
              <a:pPr>
                <a:defRPr/>
              </a:pPr>
              <a:t>6/20/2012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C48F38-A612-48DF-82BC-B4FE603542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057400"/>
            <a:ext cx="5562600" cy="2590800"/>
          </a:xfrm>
        </p:spPr>
        <p:txBody>
          <a:bodyPr>
            <a:normAutofit fontScale="90000"/>
          </a:bodyPr>
          <a:lstStyle/>
          <a:p>
            <a:pPr fontAlgn="auto">
              <a:spcAft>
                <a:spcPts val="0"/>
              </a:spcAft>
              <a:defRPr/>
            </a:pPr>
            <a:r>
              <a:rPr lang="en-US" dirty="0" smtClean="0">
                <a:solidFill>
                  <a:schemeClr val="bg2"/>
                </a:solidFill>
              </a:rPr>
              <a:t>  </a:t>
            </a:r>
            <a:r>
              <a:rPr lang="en-US" dirty="0" err="1" smtClean="0">
                <a:solidFill>
                  <a:schemeClr val="bg2"/>
                </a:solidFill>
              </a:rPr>
              <a:t>Srimad</a:t>
            </a:r>
            <a:r>
              <a:rPr lang="en-US" dirty="0" smtClean="0">
                <a:solidFill>
                  <a:schemeClr val="bg2"/>
                </a:solidFill>
              </a:rPr>
              <a:t>         </a:t>
            </a:r>
            <a:br>
              <a:rPr lang="en-US" dirty="0" smtClean="0">
                <a:solidFill>
                  <a:schemeClr val="bg2"/>
                </a:solidFill>
              </a:rPr>
            </a:br>
            <a:r>
              <a:rPr lang="en-US" dirty="0" smtClean="0">
                <a:solidFill>
                  <a:schemeClr val="bg2"/>
                </a:solidFill>
              </a:rPr>
              <a:t>    </a:t>
            </a:r>
            <a:r>
              <a:rPr lang="en-US" dirty="0" err="1" smtClean="0">
                <a:solidFill>
                  <a:schemeClr val="bg2"/>
                </a:solidFill>
              </a:rPr>
              <a:t>bhagavataM</a:t>
            </a:r>
            <a:r>
              <a:rPr lang="en-US" dirty="0" smtClean="0">
                <a:solidFill>
                  <a:schemeClr val="bg2"/>
                </a:solidFill>
              </a:rPr>
              <a:t/>
            </a:r>
            <a:br>
              <a:rPr lang="en-US" dirty="0" smtClean="0">
                <a:solidFill>
                  <a:schemeClr val="bg2"/>
                </a:solidFill>
              </a:rPr>
            </a:br>
            <a:r>
              <a:rPr lang="en-US" dirty="0" smtClean="0"/>
              <a:t> </a:t>
            </a:r>
            <a:br>
              <a:rPr lang="en-US" dirty="0" smtClean="0"/>
            </a:br>
            <a:r>
              <a:rPr lang="en-US" dirty="0" smtClean="0"/>
              <a:t>    </a:t>
            </a:r>
            <a:r>
              <a:rPr lang="en-US" dirty="0" smtClean="0">
                <a:solidFill>
                  <a:schemeClr val="bg2"/>
                </a:solidFill>
              </a:rPr>
              <a:t>1.15.11 – 17</a:t>
            </a:r>
            <a:endParaRPr lang="en-US" dirty="0">
              <a:solidFill>
                <a:schemeClr val="bg2"/>
              </a:solidFill>
            </a:endParaRPr>
          </a:p>
        </p:txBody>
      </p:sp>
      <p:sp>
        <p:nvSpPr>
          <p:cNvPr id="3" name="Subtitle 2"/>
          <p:cNvSpPr>
            <a:spLocks noGrp="1"/>
          </p:cNvSpPr>
          <p:nvPr>
            <p:ph type="subTitle" idx="1"/>
          </p:nvPr>
        </p:nvSpPr>
        <p:spPr>
          <a:xfrm rot="10138737" flipH="1">
            <a:off x="1374775" y="5634038"/>
            <a:ext cx="46038" cy="68262"/>
          </a:xfrm>
        </p:spPr>
        <p:txBody>
          <a:bodyPr>
            <a:normAutofit fontScale="25000" lnSpcReduction="20000"/>
          </a:bodyPr>
          <a:lstStyle/>
          <a:p>
            <a:pPr fontAlgn="auto">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2052" name="Picture 2" descr="Sages at Naimisharanya."/>
          <p:cNvPicPr>
            <a:picLocks noChangeAspect="1" noChangeArrowheads="1"/>
          </p:cNvPicPr>
          <p:nvPr/>
        </p:nvPicPr>
        <p:blipFill>
          <a:blip r:embed="rId3" cstate="print"/>
          <a:srcRect/>
          <a:stretch>
            <a:fillRect/>
          </a:stretch>
        </p:blipFill>
        <p:spPr bwMode="auto">
          <a:xfrm>
            <a:off x="304800" y="914400"/>
            <a:ext cx="3846513" cy="4876800"/>
          </a:xfrm>
          <a:prstGeom prst="rect">
            <a:avLst/>
          </a:prstGeom>
          <a:noFill/>
          <a:ln w="9525">
            <a:noFill/>
            <a:miter lim="800000"/>
            <a:headEnd/>
            <a:tailEnd/>
          </a:ln>
        </p:spPr>
      </p:pic>
      <p:sp>
        <p:nvSpPr>
          <p:cNvPr id="6" name="Rectangle 5"/>
          <p:cNvSpPr/>
          <p:nvPr/>
        </p:nvSpPr>
        <p:spPr>
          <a:xfrm>
            <a:off x="4575267" y="4876800"/>
            <a:ext cx="4123245" cy="126188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Remembering </a:t>
            </a:r>
          </a:p>
          <a:p>
            <a:pPr marL="136525" indent="0" algn="ctr">
              <a:buNone/>
            </a:pPr>
            <a:r>
              <a:rPr lang="en-US" sz="3800" b="1" cap="all" dirty="0" err="1"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Krsna</a:t>
            </a:r>
            <a:endParaRPr lang="en-US" sz="3800" b="1" cap="all" dirty="0">
              <a:ln w="6350">
                <a:noFill/>
              </a:ln>
              <a:solidFill>
                <a:srgbClr val="7030A0"/>
              </a:solidFill>
              <a:effectLst>
                <a:outerShdw blurRad="127000" dist="200000" dir="2700000" algn="tl" rotWithShape="0">
                  <a:srgbClr val="000000">
                    <a:alpha val="30000"/>
                  </a:srgbClr>
                </a:outerShdw>
              </a:effectLst>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1.15.12  Achieve all favors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4876800" cy="1974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Demigods </a:t>
            </a:r>
            <a:r>
              <a:rPr lang="en-US" dirty="0" err="1" smtClean="0">
                <a:solidFill>
                  <a:srgbClr val="7030A0"/>
                </a:solidFill>
                <a:latin typeface="Balaram" pitchFamily="2" charset="0"/>
              </a:rPr>
              <a:t>vs</a:t>
            </a:r>
            <a:r>
              <a:rPr lang="en-US" dirty="0" smtClean="0">
                <a:solidFill>
                  <a:srgbClr val="7030A0"/>
                </a:solidFill>
                <a:latin typeface="Balaram" pitchFamily="2" charset="0"/>
              </a:rPr>
              <a:t> Supreme Lord</a:t>
            </a:r>
          </a:p>
          <a:p>
            <a:pPr marL="136525" indent="0">
              <a:buNone/>
            </a:pPr>
            <a:r>
              <a:rPr lang="en-US" dirty="0" smtClean="0">
                <a:solidFill>
                  <a:srgbClr val="7030A0"/>
                </a:solidFill>
                <a:latin typeface="Balaram" pitchFamily="2" charset="0"/>
              </a:rPr>
              <a:t>       </a:t>
            </a:r>
            <a:r>
              <a:rPr lang="en-US" sz="2000" dirty="0" smtClean="0">
                <a:solidFill>
                  <a:srgbClr val="7030A0"/>
                </a:solidFill>
                <a:latin typeface="Balaram" pitchFamily="2" charset="0"/>
              </a:rPr>
              <a:t>-   Their devotees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Their benefits</a:t>
            </a:r>
          </a:p>
          <a:p>
            <a:r>
              <a:rPr lang="en-US" dirty="0" err="1" smtClean="0">
                <a:solidFill>
                  <a:srgbClr val="7030A0"/>
                </a:solidFill>
                <a:latin typeface="Balaram" pitchFamily="2" charset="0"/>
              </a:rPr>
              <a:t>Arjuna</a:t>
            </a:r>
            <a:r>
              <a:rPr lang="en-US" dirty="0" smtClean="0">
                <a:solidFill>
                  <a:srgbClr val="7030A0"/>
                </a:solidFill>
                <a:latin typeface="Balaram" pitchFamily="2" charset="0"/>
              </a:rPr>
              <a:t> visits Heaven</a:t>
            </a:r>
          </a:p>
          <a:p>
            <a:pPr marL="136525" indent="0">
              <a:buNone/>
            </a:pPr>
            <a:endParaRPr lang="en-US" dirty="0">
              <a:solidFill>
                <a:srgbClr val="7030A0"/>
              </a:solidFill>
              <a:latin typeface="Balaram" pitchFamily="2" charset="0"/>
            </a:endParaRPr>
          </a:p>
        </p:txBody>
      </p:sp>
      <p:sp>
        <p:nvSpPr>
          <p:cNvPr id="5" name="TextBox 4"/>
          <p:cNvSpPr txBox="1">
            <a:spLocks noChangeArrowheads="1"/>
          </p:cNvSpPr>
          <p:nvPr/>
        </p:nvSpPr>
        <p:spPr bwMode="auto">
          <a:xfrm>
            <a:off x="76200" y="2667000"/>
            <a:ext cx="4952999" cy="415498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instances described by </a:t>
            </a:r>
            <a:r>
              <a:rPr lang="en-US" sz="2400" dirty="0" err="1">
                <a:solidFill>
                  <a:schemeClr val="bg1"/>
                </a:solidFill>
                <a:latin typeface="Balaram" pitchFamily="2" charset="0"/>
              </a:rPr>
              <a:t>Arjuna</a:t>
            </a:r>
            <a:r>
              <a:rPr lang="en-US" sz="2400" dirty="0">
                <a:solidFill>
                  <a:schemeClr val="bg1"/>
                </a:solidFill>
                <a:latin typeface="Balaram" pitchFamily="2" charset="0"/>
              </a:rPr>
              <a:t> during his friendly dealings with Lord </a:t>
            </a:r>
            <a:r>
              <a:rPr lang="en-US" sz="2400" dirty="0" err="1">
                <a:solidFill>
                  <a:schemeClr val="bg1"/>
                </a:solidFill>
                <a:latin typeface="Balaram" pitchFamily="2" charset="0"/>
              </a:rPr>
              <a:t>Çré</a:t>
            </a:r>
            <a:r>
              <a:rPr lang="en-US" sz="2400" dirty="0">
                <a:solidFill>
                  <a:schemeClr val="bg1"/>
                </a:solidFill>
                <a:latin typeface="Balaram" pitchFamily="2" charset="0"/>
              </a:rPr>
              <a:t> Kåñëa are instructive for all who may be convinced by the lessons that one can achieve all favors simply by pleasing the Supreme Lord </a:t>
            </a:r>
            <a:r>
              <a:rPr lang="en-US" sz="2400" dirty="0" err="1">
                <a:solidFill>
                  <a:schemeClr val="bg1"/>
                </a:solidFill>
                <a:latin typeface="Balaram" pitchFamily="2" charset="0"/>
              </a:rPr>
              <a:t>Çré</a:t>
            </a:r>
            <a:r>
              <a:rPr lang="en-US" sz="2400" dirty="0">
                <a:solidFill>
                  <a:schemeClr val="bg1"/>
                </a:solidFill>
                <a:latin typeface="Balaram" pitchFamily="2" charset="0"/>
              </a:rPr>
              <a:t> Kåñëa, whereas the devotees or worshipers of the demigods may achieve only partial benefits, which are also perishable, just as the demigods themselves </a:t>
            </a:r>
            <a:r>
              <a:rPr lang="en-US" sz="2400" dirty="0" smtClean="0">
                <a:solidFill>
                  <a:schemeClr val="bg1"/>
                </a:solidFill>
                <a:latin typeface="Balaram" pitchFamily="2" charset="0"/>
              </a:rPr>
              <a:t>are.”</a:t>
            </a:r>
            <a:endParaRPr lang="en-US" sz="2400" b="1" dirty="0">
              <a:solidFill>
                <a:schemeClr val="bg1"/>
              </a:solidFill>
              <a:latin typeface="Balaram" pitchFamily="2" charset="0"/>
            </a:endParaRPr>
          </a:p>
        </p:txBody>
      </p:sp>
      <p:pic>
        <p:nvPicPr>
          <p:cNvPr id="7170" name="Picture 2" descr="http://backtogodhead.in/wp-content/uploads/2008/07/Back-To-Godhead-Lord-Krsna-with-Radha-Ra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941776" cy="519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5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1.15.13</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tatraiva me viharato bhuja-daëòa-yugmaà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gäëòéva-lakñaëam aräti-vadhäya deväù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sendräù çritä yad-anubhävitam äjaméòha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tenäham adya muñitaù puruñeëa bhümnä</a:t>
            </a:r>
            <a:endParaRPr lang="en-US" dirty="0"/>
          </a:p>
        </p:txBody>
      </p:sp>
      <p:sp>
        <p:nvSpPr>
          <p:cNvPr id="4" name="Content Placeholder 2"/>
          <p:cNvSpPr txBox="1">
            <a:spLocks/>
          </p:cNvSpPr>
          <p:nvPr/>
        </p:nvSpPr>
        <p:spPr bwMode="auto">
          <a:xfrm>
            <a:off x="0" y="3352800"/>
            <a:ext cx="8686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When </a:t>
            </a:r>
            <a:r>
              <a:rPr lang="en-US" b="1" i="1" dirty="0">
                <a:solidFill>
                  <a:srgbClr val="7030A0"/>
                </a:solidFill>
                <a:latin typeface="Balaram" pitchFamily="2" charset="0"/>
              </a:rPr>
              <a:t>I stayed for some days as a guest in the heavenly planets, all the heavenly demigods, including King </a:t>
            </a:r>
            <a:r>
              <a:rPr lang="en-US" b="1" i="1" dirty="0" err="1">
                <a:solidFill>
                  <a:srgbClr val="7030A0"/>
                </a:solidFill>
                <a:latin typeface="Balaram" pitchFamily="2" charset="0"/>
              </a:rPr>
              <a:t>Indradeva</a:t>
            </a:r>
            <a:r>
              <a:rPr lang="en-US" b="1" i="1" dirty="0">
                <a:solidFill>
                  <a:srgbClr val="7030A0"/>
                </a:solidFill>
                <a:latin typeface="Balaram" pitchFamily="2" charset="0"/>
              </a:rPr>
              <a:t>, took </a:t>
            </a:r>
            <a:r>
              <a:rPr lang="en-US" b="1" i="1" dirty="0">
                <a:solidFill>
                  <a:schemeClr val="bg1"/>
                </a:solidFill>
                <a:latin typeface="Balaram" pitchFamily="2" charset="0"/>
              </a:rPr>
              <a:t>shelter of my arms</a:t>
            </a:r>
            <a:r>
              <a:rPr lang="en-US" b="1" i="1" dirty="0">
                <a:solidFill>
                  <a:srgbClr val="7030A0"/>
                </a:solidFill>
                <a:latin typeface="Balaram" pitchFamily="2" charset="0"/>
              </a:rPr>
              <a:t>, which were marked with the </a:t>
            </a:r>
            <a:r>
              <a:rPr lang="en-US" b="1" i="1" dirty="0" err="1">
                <a:solidFill>
                  <a:srgbClr val="7030A0"/>
                </a:solidFill>
                <a:latin typeface="Balaram" pitchFamily="2" charset="0"/>
              </a:rPr>
              <a:t>Gäëòéva</a:t>
            </a:r>
            <a:r>
              <a:rPr lang="en-US" b="1" i="1" dirty="0">
                <a:solidFill>
                  <a:srgbClr val="7030A0"/>
                </a:solidFill>
                <a:latin typeface="Balaram" pitchFamily="2" charset="0"/>
              </a:rPr>
              <a:t> bow, to kill the demon named </a:t>
            </a:r>
            <a:r>
              <a:rPr lang="en-US" b="1" i="1" dirty="0" err="1">
                <a:solidFill>
                  <a:srgbClr val="7030A0"/>
                </a:solidFill>
                <a:latin typeface="Balaram" pitchFamily="2" charset="0"/>
              </a:rPr>
              <a:t>Nivätakavaca</a:t>
            </a:r>
            <a:r>
              <a:rPr lang="en-US" b="1" i="1" dirty="0">
                <a:solidFill>
                  <a:srgbClr val="7030A0"/>
                </a:solidFill>
                <a:latin typeface="Balaram" pitchFamily="2" charset="0"/>
              </a:rPr>
              <a:t>. O King, descendant of </a:t>
            </a:r>
            <a:r>
              <a:rPr lang="en-US" b="1" i="1" dirty="0" err="1">
                <a:solidFill>
                  <a:srgbClr val="7030A0"/>
                </a:solidFill>
                <a:latin typeface="Balaram" pitchFamily="2" charset="0"/>
              </a:rPr>
              <a:t>Ajaméòha</a:t>
            </a:r>
            <a:r>
              <a:rPr lang="en-US" b="1" i="1" dirty="0">
                <a:solidFill>
                  <a:srgbClr val="7030A0"/>
                </a:solidFill>
                <a:latin typeface="Balaram" pitchFamily="2" charset="0"/>
              </a:rPr>
              <a:t>, at the present moment I am bereft of the Supreme Personality of Godhead, by whose influence I was so powerful.</a:t>
            </a:r>
            <a:endParaRPr lang="en-US" dirty="0" smtClean="0"/>
          </a:p>
        </p:txBody>
      </p:sp>
    </p:spTree>
    <p:extLst>
      <p:ext uri="{BB962C8B-B14F-4D97-AF65-F5344CB8AC3E}">
        <p14:creationId xmlns:p14="http://schemas.microsoft.com/office/powerpoint/2010/main" val="1042533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1.15.13  Giving shelter to the Demigods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413657" y="4267200"/>
            <a:ext cx="5301343"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dirty="0" smtClean="0">
                <a:solidFill>
                  <a:srgbClr val="7030A0"/>
                </a:solidFill>
                <a:latin typeface="Balaram" pitchFamily="2" charset="0"/>
              </a:rPr>
              <a:t>Practical Application</a:t>
            </a:r>
            <a:endParaRPr lang="en-US" dirty="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t>
            </a:r>
            <a:r>
              <a:rPr lang="en-US" sz="2000" dirty="0" err="1" smtClean="0">
                <a:solidFill>
                  <a:srgbClr val="7030A0"/>
                </a:solidFill>
                <a:latin typeface="Balaram" pitchFamily="2" charset="0"/>
              </a:rPr>
              <a:t>Jala</a:t>
            </a:r>
            <a:r>
              <a:rPr lang="en-US" sz="2000" dirty="0" smtClean="0">
                <a:solidFill>
                  <a:srgbClr val="7030A0"/>
                </a:solidFill>
                <a:latin typeface="Balaram" pitchFamily="2" charset="0"/>
              </a:rPr>
              <a:t> </a:t>
            </a:r>
            <a:r>
              <a:rPr lang="en-US" sz="2000" dirty="0" err="1" smtClean="0">
                <a:solidFill>
                  <a:srgbClr val="7030A0"/>
                </a:solidFill>
                <a:latin typeface="Balaram" pitchFamily="2" charset="0"/>
              </a:rPr>
              <a:t>duta</a:t>
            </a:r>
            <a:r>
              <a:rPr lang="en-US" sz="2000" dirty="0" smtClean="0">
                <a:solidFill>
                  <a:srgbClr val="7030A0"/>
                </a:solidFill>
                <a:latin typeface="Balaram" pitchFamily="2" charset="0"/>
              </a:rPr>
              <a:t> diary</a:t>
            </a:r>
            <a:endParaRPr lang="en-US" sz="2000" dirty="0" smtClean="0">
              <a:solidFill>
                <a:srgbClr val="7030A0"/>
              </a:solidFill>
              <a:latin typeface="Balaram" pitchFamily="2" charset="0"/>
            </a:endParaRPr>
          </a:p>
          <a:p>
            <a:pPr marL="136525" indent="0">
              <a:buNone/>
            </a:pPr>
            <a:r>
              <a:rPr lang="en-US" sz="2000" dirty="0" smtClean="0">
                <a:solidFill>
                  <a:srgbClr val="7030A0"/>
                </a:solidFill>
                <a:latin typeface="Balaram" pitchFamily="2" charset="0"/>
              </a:rPr>
              <a:t>          -  </a:t>
            </a:r>
            <a:r>
              <a:rPr lang="en-US" sz="2000" dirty="0" smtClean="0">
                <a:solidFill>
                  <a:srgbClr val="7030A0"/>
                </a:solidFill>
                <a:latin typeface="Balaram" pitchFamily="2" charset="0"/>
              </a:rPr>
              <a:t> Recognizing Krsna’s gifts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t>
            </a:r>
            <a:r>
              <a:rPr lang="en-US" sz="2000" dirty="0" smtClean="0">
                <a:solidFill>
                  <a:srgbClr val="7030A0"/>
                </a:solidFill>
                <a:latin typeface="Balaram" pitchFamily="2" charset="0"/>
              </a:rPr>
              <a:t>Becoming </a:t>
            </a:r>
            <a:r>
              <a:rPr lang="en-US" sz="2000" dirty="0" smtClean="0">
                <a:solidFill>
                  <a:srgbClr val="7030A0"/>
                </a:solidFill>
                <a:latin typeface="Balaram" pitchFamily="2" charset="0"/>
              </a:rPr>
              <a:t>an Instrument</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a:t>
            </a:r>
          </a:p>
        </p:txBody>
      </p:sp>
      <p:sp>
        <p:nvSpPr>
          <p:cNvPr id="5" name="TextBox 4"/>
          <p:cNvSpPr txBox="1">
            <a:spLocks noChangeArrowheads="1"/>
          </p:cNvSpPr>
          <p:nvPr/>
        </p:nvSpPr>
        <p:spPr bwMode="auto">
          <a:xfrm>
            <a:off x="457200" y="914400"/>
            <a:ext cx="8229600" cy="3046988"/>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heavenly demigods are certainly more intelligent, powerful and beautiful, and yet they had to take help from </a:t>
            </a:r>
            <a:r>
              <a:rPr lang="en-US" sz="2400" dirty="0" err="1">
                <a:solidFill>
                  <a:schemeClr val="bg1"/>
                </a:solidFill>
                <a:latin typeface="Balaram" pitchFamily="2" charset="0"/>
              </a:rPr>
              <a:t>Arjuna</a:t>
            </a:r>
            <a:r>
              <a:rPr lang="en-US" sz="2400" dirty="0">
                <a:solidFill>
                  <a:schemeClr val="bg1"/>
                </a:solidFill>
                <a:latin typeface="Balaram" pitchFamily="2" charset="0"/>
              </a:rPr>
              <a:t> because of his </a:t>
            </a:r>
            <a:r>
              <a:rPr lang="en-US" sz="2400" dirty="0" err="1">
                <a:solidFill>
                  <a:schemeClr val="bg1"/>
                </a:solidFill>
                <a:latin typeface="Balaram" pitchFamily="2" charset="0"/>
              </a:rPr>
              <a:t>Gäëòéva</a:t>
            </a:r>
            <a:r>
              <a:rPr lang="en-US" sz="2400" dirty="0">
                <a:solidFill>
                  <a:schemeClr val="bg1"/>
                </a:solidFill>
                <a:latin typeface="Balaram" pitchFamily="2" charset="0"/>
              </a:rPr>
              <a:t> bow, which was empowered by the grace of Lord </a:t>
            </a:r>
            <a:r>
              <a:rPr lang="en-US" sz="2400" dirty="0" err="1">
                <a:solidFill>
                  <a:schemeClr val="bg1"/>
                </a:solidFill>
                <a:latin typeface="Balaram" pitchFamily="2" charset="0"/>
              </a:rPr>
              <a:t>Çré</a:t>
            </a:r>
            <a:r>
              <a:rPr lang="en-US" sz="2400" dirty="0">
                <a:solidFill>
                  <a:schemeClr val="bg1"/>
                </a:solidFill>
                <a:latin typeface="Balaram" pitchFamily="2" charset="0"/>
              </a:rPr>
              <a:t> Kåñëa. The Lord is all-powerful, and by His grace His pure devotee can be as powerful as He may desire, and there is no limit to it. And when the Lord withdraws His power from anyone, he is powerless by the will of the </a:t>
            </a:r>
            <a:r>
              <a:rPr lang="en-US" sz="2400" dirty="0" smtClean="0">
                <a:solidFill>
                  <a:schemeClr val="bg1"/>
                </a:solidFill>
                <a:latin typeface="Balaram" pitchFamily="2" charset="0"/>
              </a:rPr>
              <a:t>Lord.”</a:t>
            </a:r>
            <a:endParaRPr lang="en-US" sz="2400" b="1" dirty="0">
              <a:solidFill>
                <a:schemeClr val="bg1"/>
              </a:solidFill>
              <a:latin typeface="Balaram" pitchFamily="2" charset="0"/>
            </a:endParaRPr>
          </a:p>
        </p:txBody>
      </p:sp>
      <p:pic>
        <p:nvPicPr>
          <p:cNvPr id="6146" name="Picture 2" descr="http://rexburgyoga.com/blog/wp-content/uploads/2012/03/gand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374" y="4267200"/>
            <a:ext cx="274362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7536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1.15.14</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yad-bändhavaù kuru-baläbdhim ananta-päram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eko rathena tatare 'ham atérya-sattvam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pratyähåtaà bahu dhanaà ca mayä pareñäà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tejäspadaà maëimayaà ca håtaà çirobhyaù</a:t>
            </a:r>
            <a:endParaRPr lang="en-US" dirty="0"/>
          </a:p>
        </p:txBody>
      </p:sp>
      <p:sp>
        <p:nvSpPr>
          <p:cNvPr id="4" name="Content Placeholder 2"/>
          <p:cNvSpPr txBox="1">
            <a:spLocks/>
          </p:cNvSpPr>
          <p:nvPr/>
        </p:nvSpPr>
        <p:spPr bwMode="auto">
          <a:xfrm>
            <a:off x="-228600" y="3352800"/>
            <a:ext cx="8686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The </a:t>
            </a:r>
            <a:r>
              <a:rPr lang="en-US" b="1" i="1" dirty="0">
                <a:solidFill>
                  <a:srgbClr val="7030A0"/>
                </a:solidFill>
                <a:latin typeface="Balaram" pitchFamily="2" charset="0"/>
              </a:rPr>
              <a:t>military strength of the </a:t>
            </a:r>
            <a:r>
              <a:rPr lang="en-US" b="1" i="1" dirty="0" err="1">
                <a:solidFill>
                  <a:srgbClr val="7030A0"/>
                </a:solidFill>
                <a:latin typeface="Balaram" pitchFamily="2" charset="0"/>
              </a:rPr>
              <a:t>Kauravas</a:t>
            </a:r>
            <a:r>
              <a:rPr lang="en-US" b="1" i="1" dirty="0">
                <a:solidFill>
                  <a:srgbClr val="7030A0"/>
                </a:solidFill>
                <a:latin typeface="Balaram" pitchFamily="2" charset="0"/>
              </a:rPr>
              <a:t> was like an ocean in which there dwelled many invincible existences, and thus it was insurmountable. But because of His friendship, I, seated on the chariot, was able to cross over it. And only by </a:t>
            </a:r>
            <a:r>
              <a:rPr lang="en-US" b="1" i="1" dirty="0">
                <a:solidFill>
                  <a:schemeClr val="bg1"/>
                </a:solidFill>
                <a:latin typeface="Balaram" pitchFamily="2" charset="0"/>
              </a:rPr>
              <a:t>His grace </a:t>
            </a:r>
            <a:r>
              <a:rPr lang="en-US" b="1" i="1" dirty="0">
                <a:solidFill>
                  <a:srgbClr val="7030A0"/>
                </a:solidFill>
                <a:latin typeface="Balaram" pitchFamily="2" charset="0"/>
              </a:rPr>
              <a:t>was I able to </a:t>
            </a:r>
            <a:r>
              <a:rPr lang="en-US" b="1" i="1" dirty="0">
                <a:solidFill>
                  <a:srgbClr val="002060"/>
                </a:solidFill>
                <a:latin typeface="Balaram" pitchFamily="2" charset="0"/>
              </a:rPr>
              <a:t>regain the cows </a:t>
            </a:r>
            <a:r>
              <a:rPr lang="en-US" b="1" i="1" dirty="0">
                <a:solidFill>
                  <a:srgbClr val="7030A0"/>
                </a:solidFill>
                <a:latin typeface="Balaram" pitchFamily="2" charset="0"/>
              </a:rPr>
              <a:t>and also collect by force many helmets of the kings which were bedecked with jewels that were sources of all brilliance.</a:t>
            </a:r>
            <a:endParaRPr lang="en-US" dirty="0" smtClean="0"/>
          </a:p>
        </p:txBody>
      </p:sp>
    </p:spTree>
    <p:extLst>
      <p:ext uri="{BB962C8B-B14F-4D97-AF65-F5344CB8AC3E}">
        <p14:creationId xmlns:p14="http://schemas.microsoft.com/office/powerpoint/2010/main" val="596788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1.15.14  Krsna’s grace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413657" y="762000"/>
            <a:ext cx="8236857"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Vanquish </a:t>
            </a:r>
            <a:r>
              <a:rPr lang="en-US" dirty="0" err="1" smtClean="0">
                <a:solidFill>
                  <a:srgbClr val="7030A0"/>
                </a:solidFill>
                <a:latin typeface="Balaram" pitchFamily="2" charset="0"/>
              </a:rPr>
              <a:t>Kauravas</a:t>
            </a:r>
            <a:r>
              <a:rPr lang="en-US" dirty="0" smtClean="0">
                <a:solidFill>
                  <a:srgbClr val="7030A0"/>
                </a:solidFill>
                <a:latin typeface="Balaram" pitchFamily="2" charset="0"/>
              </a:rPr>
              <a:t> due to Krsna’s grace</a:t>
            </a:r>
          </a:p>
          <a:p>
            <a:r>
              <a:rPr lang="en-US" dirty="0" smtClean="0">
                <a:solidFill>
                  <a:srgbClr val="7030A0"/>
                </a:solidFill>
                <a:latin typeface="Balaram" pitchFamily="2" charset="0"/>
              </a:rPr>
              <a:t>Regaining King </a:t>
            </a:r>
            <a:r>
              <a:rPr lang="en-US" dirty="0" err="1" smtClean="0">
                <a:solidFill>
                  <a:srgbClr val="7030A0"/>
                </a:solidFill>
                <a:latin typeface="Balaram" pitchFamily="2" charset="0"/>
              </a:rPr>
              <a:t>Virata’s</a:t>
            </a:r>
            <a:r>
              <a:rPr lang="en-US" dirty="0" smtClean="0">
                <a:solidFill>
                  <a:srgbClr val="7030A0"/>
                </a:solidFill>
                <a:latin typeface="Balaram" pitchFamily="2" charset="0"/>
              </a:rPr>
              <a:t> cows</a:t>
            </a:r>
          </a:p>
          <a:p>
            <a:r>
              <a:rPr lang="en-US" dirty="0">
                <a:solidFill>
                  <a:srgbClr val="7030A0"/>
                </a:solidFill>
                <a:latin typeface="Balaram" pitchFamily="2" charset="0"/>
              </a:rPr>
              <a:t>Practical Application</a:t>
            </a:r>
          </a:p>
          <a:p>
            <a:pPr marL="136525" indent="0">
              <a:buNone/>
            </a:pPr>
            <a:r>
              <a:rPr lang="en-US" sz="1800" dirty="0" smtClean="0">
                <a:solidFill>
                  <a:srgbClr val="7030A0"/>
                </a:solidFill>
                <a:latin typeface="Balaram" pitchFamily="2" charset="0"/>
              </a:rPr>
              <a:t>               -  Giving credit</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  Hot potato</a:t>
            </a:r>
          </a:p>
          <a:p>
            <a:pPr marL="136525" indent="0">
              <a:buNone/>
            </a:pPr>
            <a:r>
              <a:rPr lang="en-US" sz="1800" dirty="0">
                <a:solidFill>
                  <a:srgbClr val="7030A0"/>
                </a:solidFill>
                <a:latin typeface="Balaram" pitchFamily="2" charset="0"/>
              </a:rPr>
              <a:t> </a:t>
            </a:r>
            <a:r>
              <a:rPr lang="en-US" sz="1800"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152399" y="2996148"/>
            <a:ext cx="4648201" cy="3785652"/>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“On the </a:t>
            </a:r>
            <a:r>
              <a:rPr lang="en-US" sz="2400" dirty="0" err="1">
                <a:solidFill>
                  <a:schemeClr val="bg1"/>
                </a:solidFill>
                <a:latin typeface="Balaram" pitchFamily="2" charset="0"/>
              </a:rPr>
              <a:t>Kaurava</a:t>
            </a:r>
            <a:r>
              <a:rPr lang="en-US" sz="2400" dirty="0">
                <a:solidFill>
                  <a:schemeClr val="bg1"/>
                </a:solidFill>
                <a:latin typeface="Balaram" pitchFamily="2" charset="0"/>
              </a:rPr>
              <a:t> side there were many stalwart commanders like </a:t>
            </a:r>
            <a:r>
              <a:rPr lang="en-US" sz="2400" dirty="0" err="1">
                <a:solidFill>
                  <a:schemeClr val="bg1"/>
                </a:solidFill>
                <a:latin typeface="Balaram" pitchFamily="2" charset="0"/>
              </a:rPr>
              <a:t>Bhéñma</a:t>
            </a:r>
            <a:r>
              <a:rPr lang="en-US" sz="2400" dirty="0">
                <a:solidFill>
                  <a:schemeClr val="bg1"/>
                </a:solidFill>
                <a:latin typeface="Balaram" pitchFamily="2" charset="0"/>
              </a:rPr>
              <a:t>, </a:t>
            </a:r>
            <a:r>
              <a:rPr lang="en-US" sz="2400" dirty="0" err="1">
                <a:solidFill>
                  <a:schemeClr val="bg1"/>
                </a:solidFill>
                <a:latin typeface="Balaram" pitchFamily="2" charset="0"/>
              </a:rPr>
              <a:t>Droëa</a:t>
            </a:r>
            <a:r>
              <a:rPr lang="en-US" sz="2400" dirty="0">
                <a:solidFill>
                  <a:schemeClr val="bg1"/>
                </a:solidFill>
                <a:latin typeface="Balaram" pitchFamily="2" charset="0"/>
              </a:rPr>
              <a:t>, </a:t>
            </a:r>
            <a:r>
              <a:rPr lang="en-US" sz="2400" dirty="0" err="1">
                <a:solidFill>
                  <a:schemeClr val="bg1"/>
                </a:solidFill>
                <a:latin typeface="Balaram" pitchFamily="2" charset="0"/>
              </a:rPr>
              <a:t>Kåpa</a:t>
            </a:r>
            <a:r>
              <a:rPr lang="en-US" sz="2400" dirty="0">
                <a:solidFill>
                  <a:schemeClr val="bg1"/>
                </a:solidFill>
                <a:latin typeface="Balaram" pitchFamily="2" charset="0"/>
              </a:rPr>
              <a:t> and </a:t>
            </a:r>
            <a:r>
              <a:rPr lang="en-US" sz="2400" dirty="0" err="1">
                <a:solidFill>
                  <a:schemeClr val="bg1"/>
                </a:solidFill>
                <a:latin typeface="Balaram" pitchFamily="2" charset="0"/>
              </a:rPr>
              <a:t>Karëa</a:t>
            </a:r>
            <a:r>
              <a:rPr lang="en-US" sz="2400" dirty="0">
                <a:solidFill>
                  <a:schemeClr val="bg1"/>
                </a:solidFill>
                <a:latin typeface="Balaram" pitchFamily="2" charset="0"/>
              </a:rPr>
              <a:t>, and their military strength was as insurmountable as the great ocean. And yet it was due to Lord </a:t>
            </a:r>
            <a:r>
              <a:rPr lang="en-US" sz="2400" dirty="0" err="1">
                <a:solidFill>
                  <a:schemeClr val="bg1"/>
                </a:solidFill>
                <a:latin typeface="Balaram" pitchFamily="2" charset="0"/>
              </a:rPr>
              <a:t>Kåñëa's</a:t>
            </a:r>
            <a:r>
              <a:rPr lang="en-US" sz="2400" dirty="0">
                <a:solidFill>
                  <a:schemeClr val="bg1"/>
                </a:solidFill>
                <a:latin typeface="Balaram" pitchFamily="2" charset="0"/>
              </a:rPr>
              <a:t> grace that </a:t>
            </a:r>
            <a:r>
              <a:rPr lang="en-US" sz="2400" dirty="0" err="1">
                <a:solidFill>
                  <a:schemeClr val="bg1"/>
                </a:solidFill>
                <a:latin typeface="Balaram" pitchFamily="2" charset="0"/>
              </a:rPr>
              <a:t>Arjuna</a:t>
            </a:r>
            <a:r>
              <a:rPr lang="en-US" sz="2400" dirty="0">
                <a:solidFill>
                  <a:schemeClr val="bg1"/>
                </a:solidFill>
                <a:latin typeface="Balaram" pitchFamily="2" charset="0"/>
              </a:rPr>
              <a:t> alone, sitting on the chariot, could manage to vanquish them one after another without </a:t>
            </a:r>
            <a:r>
              <a:rPr lang="en-US" sz="2400" dirty="0" smtClean="0">
                <a:solidFill>
                  <a:schemeClr val="bg1"/>
                </a:solidFill>
                <a:latin typeface="Balaram" pitchFamily="2" charset="0"/>
              </a:rPr>
              <a:t>difficulty.”</a:t>
            </a:r>
            <a:endParaRPr lang="en-US" sz="2400" b="1" dirty="0">
              <a:solidFill>
                <a:schemeClr val="bg1"/>
              </a:solidFill>
              <a:latin typeface="Balaram" pitchFamily="2" charset="0"/>
            </a:endParaRPr>
          </a:p>
        </p:txBody>
      </p:sp>
      <p:pic>
        <p:nvPicPr>
          <p:cNvPr id="4098" name="Picture 2" descr="http://2.bp.blogspot.com/-uDzS8gzXEns/TlHRLKZ9H9I/AAAAAAAAAPk/G1NvCg0bDLE/s1600/srimad_bhagavad_g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422629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7536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1.15.15</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 bhéñma-karëa-guru-çalya-camüñv adabhra-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räjanya-varya-ratha-maëòala-maëòitäsu</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agrecaro mama vibho ratha-yüthapänäm</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äyur manäàsi ca dåçä saha oja ärcchat</a:t>
            </a:r>
            <a:endParaRPr lang="en-US" dirty="0"/>
          </a:p>
        </p:txBody>
      </p:sp>
      <p:sp>
        <p:nvSpPr>
          <p:cNvPr id="4" name="Content Placeholder 2"/>
          <p:cNvSpPr txBox="1">
            <a:spLocks/>
          </p:cNvSpPr>
          <p:nvPr/>
        </p:nvSpPr>
        <p:spPr bwMode="auto">
          <a:xfrm>
            <a:off x="-228600" y="3581400"/>
            <a:ext cx="8686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    It was He only who withdrew the duration of life from everyone and who, in the battlefield, withdrew the speculative power and strength of enthusiasm from the great military phalanx made by the </a:t>
            </a:r>
            <a:r>
              <a:rPr lang="en-US" b="1" i="1" dirty="0" err="1">
                <a:solidFill>
                  <a:srgbClr val="7030A0"/>
                </a:solidFill>
                <a:latin typeface="Balaram" pitchFamily="2" charset="0"/>
              </a:rPr>
              <a:t>Kauravas</a:t>
            </a:r>
            <a:r>
              <a:rPr lang="en-US" b="1" i="1" dirty="0">
                <a:solidFill>
                  <a:srgbClr val="7030A0"/>
                </a:solidFill>
                <a:latin typeface="Balaram" pitchFamily="2" charset="0"/>
              </a:rPr>
              <a:t>, headed by </a:t>
            </a:r>
            <a:r>
              <a:rPr lang="en-US" b="1" i="1" dirty="0" err="1">
                <a:solidFill>
                  <a:srgbClr val="7030A0"/>
                </a:solidFill>
                <a:latin typeface="Balaram" pitchFamily="2" charset="0"/>
              </a:rPr>
              <a:t>Bhéñma</a:t>
            </a:r>
            <a:r>
              <a:rPr lang="en-US" b="1" i="1" dirty="0">
                <a:solidFill>
                  <a:srgbClr val="7030A0"/>
                </a:solidFill>
                <a:latin typeface="Balaram" pitchFamily="2" charset="0"/>
              </a:rPr>
              <a:t>, </a:t>
            </a:r>
            <a:r>
              <a:rPr lang="en-US" b="1" i="1" dirty="0" err="1">
                <a:solidFill>
                  <a:srgbClr val="7030A0"/>
                </a:solidFill>
                <a:latin typeface="Balaram" pitchFamily="2" charset="0"/>
              </a:rPr>
              <a:t>Karëa</a:t>
            </a:r>
            <a:r>
              <a:rPr lang="en-US" b="1" i="1" dirty="0">
                <a:solidFill>
                  <a:srgbClr val="7030A0"/>
                </a:solidFill>
                <a:latin typeface="Balaram" pitchFamily="2" charset="0"/>
              </a:rPr>
              <a:t>, </a:t>
            </a:r>
            <a:r>
              <a:rPr lang="en-US" b="1" i="1" dirty="0" err="1">
                <a:solidFill>
                  <a:srgbClr val="7030A0"/>
                </a:solidFill>
                <a:latin typeface="Balaram" pitchFamily="2" charset="0"/>
              </a:rPr>
              <a:t>Droëa</a:t>
            </a:r>
            <a:r>
              <a:rPr lang="en-US" b="1" i="1" dirty="0">
                <a:solidFill>
                  <a:srgbClr val="7030A0"/>
                </a:solidFill>
                <a:latin typeface="Balaram" pitchFamily="2" charset="0"/>
              </a:rPr>
              <a:t>, </a:t>
            </a:r>
            <a:r>
              <a:rPr lang="en-US" b="1" i="1" dirty="0" err="1">
                <a:solidFill>
                  <a:srgbClr val="7030A0"/>
                </a:solidFill>
                <a:latin typeface="Balaram" pitchFamily="2" charset="0"/>
              </a:rPr>
              <a:t>Çalya</a:t>
            </a:r>
            <a:r>
              <a:rPr lang="en-US" b="1" i="1" dirty="0">
                <a:solidFill>
                  <a:srgbClr val="7030A0"/>
                </a:solidFill>
                <a:latin typeface="Balaram" pitchFamily="2" charset="0"/>
              </a:rPr>
              <a:t>, etc. Their arrangement was expert and more than adequate, but He [Lord </a:t>
            </a:r>
            <a:r>
              <a:rPr lang="en-US" b="1" i="1" dirty="0" err="1">
                <a:solidFill>
                  <a:srgbClr val="7030A0"/>
                </a:solidFill>
                <a:latin typeface="Balaram" pitchFamily="2" charset="0"/>
              </a:rPr>
              <a:t>Çré</a:t>
            </a:r>
            <a:r>
              <a:rPr lang="en-US" b="1" i="1" dirty="0">
                <a:solidFill>
                  <a:srgbClr val="7030A0"/>
                </a:solidFill>
                <a:latin typeface="Balaram" pitchFamily="2" charset="0"/>
              </a:rPr>
              <a:t> Kåñëa], while going forward, </a:t>
            </a:r>
            <a:r>
              <a:rPr lang="en-US" b="1" i="1" dirty="0">
                <a:solidFill>
                  <a:schemeClr val="bg1"/>
                </a:solidFill>
                <a:latin typeface="Balaram" pitchFamily="2" charset="0"/>
              </a:rPr>
              <a:t>did all this</a:t>
            </a:r>
            <a:r>
              <a:rPr lang="en-US" b="1" i="1" dirty="0">
                <a:solidFill>
                  <a:srgbClr val="7030A0"/>
                </a:solidFill>
                <a:latin typeface="Balaram" pitchFamily="2" charset="0"/>
              </a:rPr>
              <a:t>.</a:t>
            </a:r>
            <a:endParaRPr lang="en-US" dirty="0" smtClean="0"/>
          </a:p>
        </p:txBody>
      </p:sp>
    </p:spTree>
    <p:extLst>
      <p:ext uri="{BB962C8B-B14F-4D97-AF65-F5344CB8AC3E}">
        <p14:creationId xmlns:p14="http://schemas.microsoft.com/office/powerpoint/2010/main" val="238192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1.15.15  Lord’s affection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413657" y="914400"/>
            <a:ext cx="3167743" cy="186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err="1" smtClean="0">
                <a:solidFill>
                  <a:srgbClr val="7030A0"/>
                </a:solidFill>
                <a:latin typeface="Balaram" pitchFamily="2" charset="0"/>
              </a:rPr>
              <a:t>Supersoul</a:t>
            </a:r>
            <a:r>
              <a:rPr lang="en-US" dirty="0" smtClean="0">
                <a:solidFill>
                  <a:srgbClr val="7030A0"/>
                </a:solidFill>
                <a:latin typeface="Balaram" pitchFamily="2" charset="0"/>
              </a:rPr>
              <a:t> </a:t>
            </a:r>
          </a:p>
          <a:p>
            <a:r>
              <a:rPr lang="en-US" dirty="0" smtClean="0">
                <a:solidFill>
                  <a:srgbClr val="7030A0"/>
                </a:solidFill>
                <a:latin typeface="Balaram" pitchFamily="2" charset="0"/>
              </a:rPr>
              <a:t>Lord’s will</a:t>
            </a:r>
          </a:p>
          <a:p>
            <a:r>
              <a:rPr lang="en-US" dirty="0" smtClean="0">
                <a:solidFill>
                  <a:srgbClr val="7030A0"/>
                </a:solidFill>
                <a:latin typeface="Balaram" pitchFamily="2" charset="0"/>
              </a:rPr>
              <a:t>Lord’s affection</a:t>
            </a:r>
            <a:r>
              <a:rPr lang="en-US" sz="1800"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r>
              <a:rPr lang="en-US" sz="2000" dirty="0" smtClean="0">
                <a:solidFill>
                  <a:srgbClr val="7030A0"/>
                </a:solidFill>
                <a:latin typeface="Balaram" pitchFamily="2" charset="0"/>
              </a:rPr>
              <a:t>          </a:t>
            </a:r>
          </a:p>
        </p:txBody>
      </p:sp>
      <p:pic>
        <p:nvPicPr>
          <p:cNvPr id="3074" name="Picture 2" descr="http://www.indolink.com/kidz/Mbharat1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08917"/>
            <a:ext cx="5238750" cy="45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8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1.15.15  Lord’s affection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TextBox 6"/>
          <p:cNvSpPr txBox="1">
            <a:spLocks noChangeArrowheads="1"/>
          </p:cNvSpPr>
          <p:nvPr/>
        </p:nvSpPr>
        <p:spPr bwMode="auto">
          <a:xfrm>
            <a:off x="381000" y="938748"/>
            <a:ext cx="8229600" cy="3785652"/>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“The other party was equipped with all military strength supported by big generals like </a:t>
            </a:r>
            <a:r>
              <a:rPr lang="en-US" sz="2400" dirty="0" err="1">
                <a:solidFill>
                  <a:schemeClr val="bg1"/>
                </a:solidFill>
                <a:latin typeface="Balaram" pitchFamily="2" charset="0"/>
              </a:rPr>
              <a:t>Bhéñma</a:t>
            </a:r>
            <a:r>
              <a:rPr lang="en-US" sz="2400" dirty="0">
                <a:solidFill>
                  <a:schemeClr val="bg1"/>
                </a:solidFill>
                <a:latin typeface="Balaram" pitchFamily="2" charset="0"/>
              </a:rPr>
              <a:t>, </a:t>
            </a:r>
            <a:r>
              <a:rPr lang="en-US" sz="2400" dirty="0" err="1">
                <a:solidFill>
                  <a:schemeClr val="bg1"/>
                </a:solidFill>
                <a:latin typeface="Balaram" pitchFamily="2" charset="0"/>
              </a:rPr>
              <a:t>Droëa</a:t>
            </a:r>
            <a:r>
              <a:rPr lang="en-US" sz="2400" dirty="0">
                <a:solidFill>
                  <a:schemeClr val="bg1"/>
                </a:solidFill>
                <a:latin typeface="Balaram" pitchFamily="2" charset="0"/>
              </a:rPr>
              <a:t> and </a:t>
            </a:r>
            <a:r>
              <a:rPr lang="en-US" sz="2400" dirty="0" err="1">
                <a:solidFill>
                  <a:schemeClr val="bg1"/>
                </a:solidFill>
                <a:latin typeface="Balaram" pitchFamily="2" charset="0"/>
              </a:rPr>
              <a:t>Çalya</a:t>
            </a:r>
            <a:r>
              <a:rPr lang="en-US" sz="2400" dirty="0">
                <a:solidFill>
                  <a:schemeClr val="bg1"/>
                </a:solidFill>
                <a:latin typeface="Balaram" pitchFamily="2" charset="0"/>
              </a:rPr>
              <a:t> and it would have been physically impossible for </a:t>
            </a:r>
            <a:r>
              <a:rPr lang="en-US" sz="2400" dirty="0" err="1">
                <a:solidFill>
                  <a:schemeClr val="bg1"/>
                </a:solidFill>
                <a:latin typeface="Balaram" pitchFamily="2" charset="0"/>
              </a:rPr>
              <a:t>Arjuna</a:t>
            </a:r>
            <a:r>
              <a:rPr lang="en-US" sz="2400" dirty="0">
                <a:solidFill>
                  <a:schemeClr val="bg1"/>
                </a:solidFill>
                <a:latin typeface="Balaram" pitchFamily="2" charset="0"/>
              </a:rPr>
              <a:t> to win the battle had the Lord not helped him by every kind of tactic. Such tactics are generally followed by every statesman, even in modern warfare, but they are all done materially by powerful espionages, military tactics and diplomatic maneuvers. But because </a:t>
            </a:r>
            <a:r>
              <a:rPr lang="en-US" sz="2400" dirty="0" err="1">
                <a:solidFill>
                  <a:schemeClr val="bg1"/>
                </a:solidFill>
                <a:latin typeface="Balaram" pitchFamily="2" charset="0"/>
              </a:rPr>
              <a:t>Arjuna</a:t>
            </a:r>
            <a:r>
              <a:rPr lang="en-US" sz="2400" dirty="0">
                <a:solidFill>
                  <a:schemeClr val="bg1"/>
                </a:solidFill>
                <a:latin typeface="Balaram" pitchFamily="2" charset="0"/>
              </a:rPr>
              <a:t> was the Lord's affectionate devotee, the Lord did all this Himself without personal anxiety by </a:t>
            </a:r>
            <a:r>
              <a:rPr lang="en-US" sz="2400" dirty="0" err="1">
                <a:solidFill>
                  <a:schemeClr val="bg1"/>
                </a:solidFill>
                <a:latin typeface="Balaram" pitchFamily="2" charset="0"/>
              </a:rPr>
              <a:t>Arjuna</a:t>
            </a:r>
            <a:r>
              <a:rPr lang="en-US" sz="2400" dirty="0">
                <a:solidFill>
                  <a:schemeClr val="bg1"/>
                </a:solidFill>
                <a:latin typeface="Balaram" pitchFamily="2" charset="0"/>
              </a:rPr>
              <a:t>. That is the way of the devotional service to the </a:t>
            </a:r>
            <a:r>
              <a:rPr lang="en-US" sz="2400" dirty="0" smtClean="0">
                <a:solidFill>
                  <a:schemeClr val="bg1"/>
                </a:solidFill>
                <a:latin typeface="Balaram" pitchFamily="2" charset="0"/>
              </a:rPr>
              <a:t>Lord.”</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92453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7536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1.15.16</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yad-doùñu mä praëihitaà guru-bhéñma-karëa-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naptå-trigarta-çalya-saindhava-bählikädyaiù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asträëy amogha-mahimäni nirüpitäni</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nopaspåçur nåhari-däsam iväsuräëi</a:t>
            </a:r>
            <a:endParaRPr lang="en-US" dirty="0"/>
          </a:p>
        </p:txBody>
      </p:sp>
      <p:sp>
        <p:nvSpPr>
          <p:cNvPr id="4" name="Content Placeholder 2"/>
          <p:cNvSpPr txBox="1">
            <a:spLocks/>
          </p:cNvSpPr>
          <p:nvPr/>
        </p:nvSpPr>
        <p:spPr bwMode="auto">
          <a:xfrm>
            <a:off x="-228600" y="3581400"/>
            <a:ext cx="8686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    Great generals like </a:t>
            </a:r>
            <a:r>
              <a:rPr lang="en-US" b="1" i="1" dirty="0" err="1">
                <a:solidFill>
                  <a:srgbClr val="7030A0"/>
                </a:solidFill>
                <a:latin typeface="Balaram" pitchFamily="2" charset="0"/>
              </a:rPr>
              <a:t>Bhéñma</a:t>
            </a:r>
            <a:r>
              <a:rPr lang="en-US" b="1" i="1" dirty="0">
                <a:solidFill>
                  <a:srgbClr val="7030A0"/>
                </a:solidFill>
                <a:latin typeface="Balaram" pitchFamily="2" charset="0"/>
              </a:rPr>
              <a:t>, </a:t>
            </a:r>
            <a:r>
              <a:rPr lang="en-US" b="1" i="1" dirty="0" err="1">
                <a:solidFill>
                  <a:srgbClr val="7030A0"/>
                </a:solidFill>
                <a:latin typeface="Balaram" pitchFamily="2" charset="0"/>
              </a:rPr>
              <a:t>Droëa</a:t>
            </a:r>
            <a:r>
              <a:rPr lang="en-US" b="1" i="1" dirty="0">
                <a:solidFill>
                  <a:srgbClr val="7030A0"/>
                </a:solidFill>
                <a:latin typeface="Balaram" pitchFamily="2" charset="0"/>
              </a:rPr>
              <a:t>, </a:t>
            </a:r>
            <a:r>
              <a:rPr lang="en-US" b="1" i="1" dirty="0" err="1">
                <a:solidFill>
                  <a:srgbClr val="7030A0"/>
                </a:solidFill>
                <a:latin typeface="Balaram" pitchFamily="2" charset="0"/>
              </a:rPr>
              <a:t>Karëa</a:t>
            </a:r>
            <a:r>
              <a:rPr lang="en-US" b="1" i="1" dirty="0">
                <a:solidFill>
                  <a:srgbClr val="7030A0"/>
                </a:solidFill>
                <a:latin typeface="Balaram" pitchFamily="2" charset="0"/>
              </a:rPr>
              <a:t>, </a:t>
            </a:r>
            <a:r>
              <a:rPr lang="en-US" b="1" i="1" dirty="0" err="1">
                <a:solidFill>
                  <a:srgbClr val="7030A0"/>
                </a:solidFill>
                <a:latin typeface="Balaram" pitchFamily="2" charset="0"/>
              </a:rPr>
              <a:t>Bhüriçravä</a:t>
            </a:r>
            <a:r>
              <a:rPr lang="en-US" b="1" i="1" dirty="0">
                <a:solidFill>
                  <a:srgbClr val="7030A0"/>
                </a:solidFill>
                <a:latin typeface="Balaram" pitchFamily="2" charset="0"/>
              </a:rPr>
              <a:t>, </a:t>
            </a:r>
            <a:r>
              <a:rPr lang="en-US" b="1" i="1" dirty="0" err="1">
                <a:solidFill>
                  <a:srgbClr val="7030A0"/>
                </a:solidFill>
                <a:latin typeface="Balaram" pitchFamily="2" charset="0"/>
              </a:rPr>
              <a:t>Suçarmä</a:t>
            </a:r>
            <a:r>
              <a:rPr lang="en-US" b="1" i="1" dirty="0">
                <a:solidFill>
                  <a:srgbClr val="7030A0"/>
                </a:solidFill>
                <a:latin typeface="Balaram" pitchFamily="2" charset="0"/>
              </a:rPr>
              <a:t>, </a:t>
            </a:r>
            <a:r>
              <a:rPr lang="en-US" b="1" i="1" dirty="0" err="1">
                <a:solidFill>
                  <a:srgbClr val="7030A0"/>
                </a:solidFill>
                <a:latin typeface="Balaram" pitchFamily="2" charset="0"/>
              </a:rPr>
              <a:t>Çalya</a:t>
            </a:r>
            <a:r>
              <a:rPr lang="en-US" b="1" i="1" dirty="0">
                <a:solidFill>
                  <a:srgbClr val="7030A0"/>
                </a:solidFill>
                <a:latin typeface="Balaram" pitchFamily="2" charset="0"/>
              </a:rPr>
              <a:t>, </a:t>
            </a:r>
            <a:r>
              <a:rPr lang="en-US" b="1" i="1" dirty="0" err="1">
                <a:solidFill>
                  <a:srgbClr val="7030A0"/>
                </a:solidFill>
                <a:latin typeface="Balaram" pitchFamily="2" charset="0"/>
              </a:rPr>
              <a:t>Jayadratha</a:t>
            </a:r>
            <a:r>
              <a:rPr lang="en-US" b="1" i="1" dirty="0">
                <a:solidFill>
                  <a:srgbClr val="7030A0"/>
                </a:solidFill>
                <a:latin typeface="Balaram" pitchFamily="2" charset="0"/>
              </a:rPr>
              <a:t>, and </a:t>
            </a:r>
            <a:r>
              <a:rPr lang="en-US" b="1" i="1" dirty="0" err="1">
                <a:solidFill>
                  <a:srgbClr val="7030A0"/>
                </a:solidFill>
                <a:latin typeface="Balaram" pitchFamily="2" charset="0"/>
              </a:rPr>
              <a:t>Bählika</a:t>
            </a:r>
            <a:r>
              <a:rPr lang="en-US" b="1" i="1" dirty="0">
                <a:solidFill>
                  <a:srgbClr val="7030A0"/>
                </a:solidFill>
                <a:latin typeface="Balaram" pitchFamily="2" charset="0"/>
              </a:rPr>
              <a:t> all directed their invincible weapons against me. But by His [Lord </a:t>
            </a:r>
            <a:r>
              <a:rPr lang="en-US" b="1" i="1" dirty="0" err="1">
                <a:solidFill>
                  <a:srgbClr val="7030A0"/>
                </a:solidFill>
                <a:latin typeface="Balaram" pitchFamily="2" charset="0"/>
              </a:rPr>
              <a:t>Kåñëa's</a:t>
            </a:r>
            <a:r>
              <a:rPr lang="en-US" b="1" i="1" dirty="0">
                <a:solidFill>
                  <a:srgbClr val="7030A0"/>
                </a:solidFill>
                <a:latin typeface="Balaram" pitchFamily="2" charset="0"/>
              </a:rPr>
              <a:t>] grace they </a:t>
            </a:r>
            <a:r>
              <a:rPr lang="en-US" b="1" i="1" dirty="0">
                <a:solidFill>
                  <a:srgbClr val="7030A0"/>
                </a:solidFill>
                <a:latin typeface="Balaram" pitchFamily="2" charset="0"/>
              </a:rPr>
              <a:t>could not even touch a hair on my head. </a:t>
            </a:r>
            <a:r>
              <a:rPr lang="en-US" b="1" i="1" dirty="0">
                <a:solidFill>
                  <a:srgbClr val="7030A0"/>
                </a:solidFill>
                <a:latin typeface="Balaram" pitchFamily="2" charset="0"/>
              </a:rPr>
              <a:t>Similarly, </a:t>
            </a:r>
            <a:r>
              <a:rPr lang="en-US" b="1" i="1" dirty="0" err="1">
                <a:solidFill>
                  <a:srgbClr val="002060"/>
                </a:solidFill>
                <a:latin typeface="Balaram" pitchFamily="2" charset="0"/>
              </a:rPr>
              <a:t>Prahläda</a:t>
            </a:r>
            <a:r>
              <a:rPr lang="en-US" b="1" i="1" dirty="0">
                <a:solidFill>
                  <a:srgbClr val="002060"/>
                </a:solidFill>
                <a:latin typeface="Balaram" pitchFamily="2" charset="0"/>
              </a:rPr>
              <a:t> </a:t>
            </a:r>
            <a:r>
              <a:rPr lang="en-US" b="1" i="1" dirty="0" err="1">
                <a:solidFill>
                  <a:srgbClr val="002060"/>
                </a:solidFill>
                <a:latin typeface="Balaram" pitchFamily="2" charset="0"/>
              </a:rPr>
              <a:t>Mahäräja</a:t>
            </a:r>
            <a:r>
              <a:rPr lang="en-US" b="1" i="1" dirty="0">
                <a:solidFill>
                  <a:srgbClr val="7030A0"/>
                </a:solidFill>
                <a:latin typeface="Balaram" pitchFamily="2" charset="0"/>
              </a:rPr>
              <a:t>, the supreme devotee of Lord </a:t>
            </a:r>
            <a:r>
              <a:rPr lang="en-US" b="1" i="1" dirty="0" err="1">
                <a:solidFill>
                  <a:srgbClr val="7030A0"/>
                </a:solidFill>
                <a:latin typeface="Balaram" pitchFamily="2" charset="0"/>
              </a:rPr>
              <a:t>Nåsiàhadeva</a:t>
            </a:r>
            <a:r>
              <a:rPr lang="en-US" b="1" i="1" dirty="0">
                <a:solidFill>
                  <a:srgbClr val="7030A0"/>
                </a:solidFill>
                <a:latin typeface="Balaram" pitchFamily="2" charset="0"/>
              </a:rPr>
              <a:t>, was unaffected by the weapons the demons used against him.</a:t>
            </a:r>
            <a:endParaRPr lang="en-US" dirty="0" smtClean="0"/>
          </a:p>
        </p:txBody>
      </p:sp>
    </p:spTree>
    <p:extLst>
      <p:ext uri="{BB962C8B-B14F-4D97-AF65-F5344CB8AC3E}">
        <p14:creationId xmlns:p14="http://schemas.microsoft.com/office/powerpoint/2010/main" val="1160366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1.15.16  Protection against weapons</a:t>
            </a:r>
          </a:p>
        </p:txBody>
      </p:sp>
      <p:sp>
        <p:nvSpPr>
          <p:cNvPr id="4" name="Content Placeholder 2"/>
          <p:cNvSpPr txBox="1">
            <a:spLocks/>
          </p:cNvSpPr>
          <p:nvPr/>
        </p:nvSpPr>
        <p:spPr bwMode="auto">
          <a:xfrm>
            <a:off x="413657" y="838200"/>
            <a:ext cx="385354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err="1" smtClean="0">
                <a:solidFill>
                  <a:srgbClr val="7030A0"/>
                </a:solidFill>
                <a:latin typeface="Balaram" pitchFamily="2" charset="0"/>
              </a:rPr>
              <a:t>Prahlad</a:t>
            </a:r>
            <a:r>
              <a:rPr lang="en-US" dirty="0" smtClean="0">
                <a:solidFill>
                  <a:srgbClr val="7030A0"/>
                </a:solidFill>
                <a:latin typeface="Balaram" pitchFamily="2" charset="0"/>
              </a:rPr>
              <a:t> maharaja</a:t>
            </a:r>
          </a:p>
          <a:p>
            <a:r>
              <a:rPr lang="en-US" dirty="0" smtClean="0">
                <a:solidFill>
                  <a:srgbClr val="7030A0"/>
                </a:solidFill>
                <a:latin typeface="Balaram" pitchFamily="2" charset="0"/>
              </a:rPr>
              <a:t>Great generals</a:t>
            </a:r>
            <a:endParaRPr lang="en-US" dirty="0">
              <a:solidFill>
                <a:srgbClr val="7030A0"/>
              </a:solidFill>
              <a:latin typeface="Balaram" pitchFamily="2" charset="0"/>
            </a:endParaRPr>
          </a:p>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152400" y="1905000"/>
            <a:ext cx="4953000" cy="4893647"/>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“He was thrown in a fire, in boiling oil, from the top of a hill, underneath the legs of an elephant, and he was administered poison. At last the father himself took up a chopper to kill his son, and thus </a:t>
            </a:r>
            <a:r>
              <a:rPr lang="en-US" sz="2400" dirty="0" err="1">
                <a:solidFill>
                  <a:schemeClr val="bg1"/>
                </a:solidFill>
                <a:latin typeface="Balaram" pitchFamily="2" charset="0"/>
              </a:rPr>
              <a:t>Nåsiàhadeva</a:t>
            </a:r>
            <a:r>
              <a:rPr lang="en-US" sz="2400" dirty="0">
                <a:solidFill>
                  <a:schemeClr val="bg1"/>
                </a:solidFill>
                <a:latin typeface="Balaram" pitchFamily="2" charset="0"/>
              </a:rPr>
              <a:t> appeared and killed the heinous father in the presence of the son. Thus no one can kill the devotee of the Lord. Similarly, </a:t>
            </a:r>
            <a:r>
              <a:rPr lang="en-US" sz="2400" dirty="0" err="1">
                <a:solidFill>
                  <a:schemeClr val="bg1"/>
                </a:solidFill>
                <a:latin typeface="Balaram" pitchFamily="2" charset="0"/>
              </a:rPr>
              <a:t>Arjuna</a:t>
            </a:r>
            <a:r>
              <a:rPr lang="en-US" sz="2400" dirty="0">
                <a:solidFill>
                  <a:schemeClr val="bg1"/>
                </a:solidFill>
                <a:latin typeface="Balaram" pitchFamily="2" charset="0"/>
              </a:rPr>
              <a:t> was also saved by the Lord, although all dangerous weapons were employed by his great opponents like </a:t>
            </a:r>
            <a:r>
              <a:rPr lang="en-US" sz="2400" dirty="0" err="1" smtClean="0">
                <a:solidFill>
                  <a:schemeClr val="bg1"/>
                </a:solidFill>
                <a:latin typeface="Balaram" pitchFamily="2" charset="0"/>
              </a:rPr>
              <a:t>Bhéñma</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pic>
        <p:nvPicPr>
          <p:cNvPr id="5" name="Picture 4" descr="Prahlad Maharaj tortu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886200" cy="493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971800"/>
          </a:xfrm>
        </p:spPr>
        <p:txBody>
          <a:bodyPr>
            <a:normAutofit fontScale="90000"/>
          </a:bodyPr>
          <a:lstStyle/>
          <a:p>
            <a:pPr fontAlgn="auto">
              <a:spcAft>
                <a:spcPts val="0"/>
              </a:spcAft>
              <a:defRPr/>
            </a:pPr>
            <a:r>
              <a:rPr lang="en-US" sz="4000" dirty="0" smtClean="0">
                <a:solidFill>
                  <a:schemeClr val="bg1"/>
                </a:solidFill>
                <a:latin typeface="Balaram" pitchFamily="2" charset="0"/>
                <a:ea typeface="Times New Roman" pitchFamily="18" charset="0"/>
                <a:cs typeface="Tahoma" pitchFamily="34" charset="0"/>
              </a:rPr>
              <a:t>SB 1.2.4</a:t>
            </a: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narayanam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namaskrtyam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caiva</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narottamam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devim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sarasvatim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vyasam</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tato</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jayam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177800" y="3581400"/>
            <a:ext cx="8610600" cy="2590800"/>
          </a:xfrm>
        </p:spPr>
        <p:txBody>
          <a:bodyPr>
            <a:normAutofit fontScale="25000" lnSpcReduction="20000"/>
          </a:bodyPr>
          <a:lstStyle/>
          <a:p>
            <a:pPr marL="548640" indent="-411480" algn="ctr"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Translation</a:t>
            </a:r>
            <a:r>
              <a:rPr lang="en-US" sz="9600" b="1" i="1" dirty="0">
                <a:solidFill>
                  <a:srgbClr val="7030A0"/>
                </a:solidFill>
                <a:latin typeface="Balaram" pitchFamily="2" charset="0"/>
              </a:rPr>
              <a:t>: </a:t>
            </a:r>
            <a:r>
              <a:rPr lang="en-US" sz="9600" b="1" i="1" dirty="0" smtClean="0">
                <a:solidFill>
                  <a:srgbClr val="7030A0"/>
                </a:solidFill>
                <a:latin typeface="Balaram" pitchFamily="2" charset="0"/>
              </a:rPr>
              <a:t>Before reciting this </a:t>
            </a:r>
            <a:r>
              <a:rPr lang="en-US" sz="9600" b="1" i="1" dirty="0" err="1" smtClean="0">
                <a:solidFill>
                  <a:srgbClr val="7030A0"/>
                </a:solidFill>
                <a:latin typeface="Balaram" pitchFamily="2" charset="0"/>
              </a:rPr>
              <a:t>Srimad</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Bhagavatam</a:t>
            </a:r>
            <a:r>
              <a:rPr lang="en-US" sz="9600" b="1" i="1" dirty="0" smtClean="0">
                <a:solidFill>
                  <a:srgbClr val="7030A0"/>
                </a:solidFill>
                <a:latin typeface="Balaram" pitchFamily="2" charset="0"/>
              </a:rPr>
              <a:t>, which is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very means of conquest, one should offer respectful </a:t>
            </a:r>
            <a:r>
              <a:rPr lang="en-US" sz="9600" b="1" i="1" dirty="0" err="1" smtClean="0">
                <a:solidFill>
                  <a:srgbClr val="7030A0"/>
                </a:solidFill>
                <a:latin typeface="Balaram" pitchFamily="2" charset="0"/>
              </a:rPr>
              <a:t>obeisances</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unto the Personality of Godhead, </a:t>
            </a:r>
            <a:r>
              <a:rPr lang="en-US" sz="9600" b="1" i="1" dirty="0" err="1" smtClean="0">
                <a:solidFill>
                  <a:srgbClr val="7030A0"/>
                </a:solidFill>
                <a:latin typeface="Balaram" pitchFamily="2" charset="0"/>
              </a:rPr>
              <a:t>Narayana</a:t>
            </a:r>
            <a:r>
              <a:rPr lang="en-US" sz="9600" b="1" i="1" dirty="0" smtClean="0">
                <a:solidFill>
                  <a:srgbClr val="7030A0"/>
                </a:solidFill>
                <a:latin typeface="Balaram" pitchFamily="2" charset="0"/>
              </a:rPr>
              <a:t>, unto Nara-</a:t>
            </a:r>
            <a:r>
              <a:rPr lang="en-US" sz="9600" b="1" i="1" dirty="0" err="1" smtClean="0">
                <a:solidFill>
                  <a:srgbClr val="7030A0"/>
                </a:solidFill>
                <a:latin typeface="Balaram" pitchFamily="2" charset="0"/>
              </a:rPr>
              <a:t>Narayana</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err="1" smtClean="0">
                <a:solidFill>
                  <a:srgbClr val="7030A0"/>
                </a:solidFill>
                <a:latin typeface="Balaram" pitchFamily="2" charset="0"/>
              </a:rPr>
              <a:t>Rsi</a:t>
            </a:r>
            <a:r>
              <a:rPr lang="en-US" sz="9600" b="1" i="1" dirty="0" smtClean="0">
                <a:solidFill>
                  <a:srgbClr val="7030A0"/>
                </a:solidFill>
                <a:latin typeface="Balaram" pitchFamily="2" charset="0"/>
              </a:rPr>
              <a:t>, the </a:t>
            </a:r>
            <a:r>
              <a:rPr lang="en-US" sz="9600" b="1" i="1" dirty="0" err="1" smtClean="0">
                <a:solidFill>
                  <a:srgbClr val="7030A0"/>
                </a:solidFill>
                <a:latin typeface="Balaram" pitchFamily="2" charset="0"/>
              </a:rPr>
              <a:t>supermost</a:t>
            </a:r>
            <a:r>
              <a:rPr lang="en-US" sz="9600" b="1" i="1" dirty="0" smtClean="0">
                <a:solidFill>
                  <a:srgbClr val="7030A0"/>
                </a:solidFill>
                <a:latin typeface="Balaram" pitchFamily="2" charset="0"/>
              </a:rPr>
              <a:t> human being, unto mother </a:t>
            </a:r>
            <a:r>
              <a:rPr lang="en-US" sz="9600" b="1" i="1" dirty="0" err="1" smtClean="0">
                <a:solidFill>
                  <a:srgbClr val="7030A0"/>
                </a:solidFill>
                <a:latin typeface="Balaram" pitchFamily="2" charset="0"/>
              </a:rPr>
              <a:t>Sarasvati</a:t>
            </a:r>
            <a:r>
              <a:rPr lang="en-US" sz="9600" b="1" i="1" dirty="0" smtClean="0">
                <a:solidFill>
                  <a:srgbClr val="7030A0"/>
                </a:solidFill>
                <a:latin typeface="Balaram" pitchFamily="2" charset="0"/>
              </a:rPr>
              <a:t>,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goddess of learning, and unto </a:t>
            </a:r>
            <a:r>
              <a:rPr lang="en-US" sz="9600" b="1" i="1" dirty="0" err="1" smtClean="0">
                <a:solidFill>
                  <a:srgbClr val="7030A0"/>
                </a:solidFill>
                <a:latin typeface="Balaram" pitchFamily="2" charset="0"/>
              </a:rPr>
              <a:t>Srila</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Vyasadeva</a:t>
            </a:r>
            <a:r>
              <a:rPr lang="en-US" sz="9600" b="1" i="1" dirty="0" smtClean="0">
                <a:solidFill>
                  <a:srgbClr val="7030A0"/>
                </a:solidFill>
                <a:latin typeface="Balaram" pitchFamily="2" charset="0"/>
              </a:rPr>
              <a:t>, the author.</a:t>
            </a:r>
          </a:p>
          <a:p>
            <a:pPr marL="548640" indent="-411480"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3076" name="Picture 3" descr="C:\Users\Sarva\Pictures\Nilamadhava_2008-09-09.jpg"/>
          <p:cNvPicPr>
            <a:picLocks noChangeAspect="1" noChangeArrowheads="1"/>
          </p:cNvPicPr>
          <p:nvPr/>
        </p:nvPicPr>
        <p:blipFill>
          <a:blip r:embed="rId3" cstate="print"/>
          <a:srcRect/>
          <a:stretch>
            <a:fillRect/>
          </a:stretch>
        </p:blipFill>
        <p:spPr bwMode="auto">
          <a:xfrm>
            <a:off x="152400" y="1295400"/>
            <a:ext cx="1371600" cy="1828800"/>
          </a:xfrm>
          <a:prstGeom prst="rect">
            <a:avLst/>
          </a:prstGeom>
          <a:noFill/>
          <a:ln w="9525">
            <a:noFill/>
            <a:miter lim="800000"/>
            <a:headEnd/>
            <a:tailEnd/>
          </a:ln>
        </p:spPr>
      </p:pic>
      <p:pic>
        <p:nvPicPr>
          <p:cNvPr id="3077" name="Picture 4" descr="C:\Users\Sarva\Pictures\LARGE_RadhaRani_2009-04-01.jpg"/>
          <p:cNvPicPr>
            <a:picLocks noChangeAspect="1" noChangeArrowheads="1"/>
          </p:cNvPicPr>
          <p:nvPr/>
        </p:nvPicPr>
        <p:blipFill>
          <a:blip r:embed="rId4" cstate="print"/>
          <a:srcRect/>
          <a:stretch>
            <a:fillRect/>
          </a:stretch>
        </p:blipFill>
        <p:spPr bwMode="auto">
          <a:xfrm>
            <a:off x="7620000" y="12954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97536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1.15.17</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sautye våtaù kumatinätmada éçvaro me</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yat-päda-padmam abhaväya bhajanti bhavyäù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mäà çränta-väham arayo rathino bhuvi-ñöhaà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na präharan yad-anubhäva-nirasta-cittäù</a:t>
            </a:r>
            <a:endParaRPr lang="en-US" dirty="0"/>
          </a:p>
        </p:txBody>
      </p:sp>
      <p:sp>
        <p:nvSpPr>
          <p:cNvPr id="4" name="Content Placeholder 2"/>
          <p:cNvSpPr txBox="1">
            <a:spLocks/>
          </p:cNvSpPr>
          <p:nvPr/>
        </p:nvSpPr>
        <p:spPr bwMode="auto">
          <a:xfrm>
            <a:off x="-228600" y="3581400"/>
            <a:ext cx="86868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    It was by His mercy only that my enemies neglected to kill me when I descended from my chariot to get water for my </a:t>
            </a:r>
            <a:r>
              <a:rPr lang="en-US" b="1" i="1" dirty="0">
                <a:solidFill>
                  <a:srgbClr val="002060"/>
                </a:solidFill>
                <a:latin typeface="Balaram" pitchFamily="2" charset="0"/>
              </a:rPr>
              <a:t>thirsty horses</a:t>
            </a:r>
            <a:r>
              <a:rPr lang="en-US" b="1" i="1" dirty="0">
                <a:solidFill>
                  <a:srgbClr val="7030A0"/>
                </a:solidFill>
                <a:latin typeface="Balaram" pitchFamily="2" charset="0"/>
              </a:rPr>
              <a:t>. And it was due to my lack of esteem for my Lord that I dared engage Him as </a:t>
            </a:r>
            <a:r>
              <a:rPr lang="en-US" b="1" i="1" dirty="0">
                <a:solidFill>
                  <a:schemeClr val="bg1"/>
                </a:solidFill>
                <a:latin typeface="Balaram" pitchFamily="2" charset="0"/>
              </a:rPr>
              <a:t>my chariot driver</a:t>
            </a:r>
            <a:r>
              <a:rPr lang="en-US" b="1" i="1" dirty="0">
                <a:solidFill>
                  <a:srgbClr val="7030A0"/>
                </a:solidFill>
                <a:latin typeface="Balaram" pitchFamily="2" charset="0"/>
              </a:rPr>
              <a:t>, for He is worshiped and offered services by the best men to attain salvation.</a:t>
            </a:r>
            <a:endParaRPr lang="en-US" dirty="0" smtClean="0"/>
          </a:p>
        </p:txBody>
      </p:sp>
    </p:spTree>
    <p:extLst>
      <p:ext uri="{BB962C8B-B14F-4D97-AF65-F5344CB8AC3E}">
        <p14:creationId xmlns:p14="http://schemas.microsoft.com/office/powerpoint/2010/main" val="82507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54102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1.15.17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Lord’s protection</a:t>
            </a:r>
            <a:endPar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413657" y="914400"/>
            <a:ext cx="8236857"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All </a:t>
            </a:r>
            <a:r>
              <a:rPr lang="en-US" dirty="0" err="1" smtClean="0">
                <a:solidFill>
                  <a:srgbClr val="7030A0"/>
                </a:solidFill>
                <a:latin typeface="Balaram" pitchFamily="2" charset="0"/>
              </a:rPr>
              <a:t>worshipable</a:t>
            </a:r>
            <a:r>
              <a:rPr lang="en-US" dirty="0" smtClean="0">
                <a:solidFill>
                  <a:srgbClr val="7030A0"/>
                </a:solidFill>
                <a:latin typeface="Balaram" pitchFamily="2" charset="0"/>
              </a:rPr>
              <a:t> Lord</a:t>
            </a:r>
          </a:p>
          <a:p>
            <a:r>
              <a:rPr lang="en-US" dirty="0" smtClean="0">
                <a:solidFill>
                  <a:srgbClr val="7030A0"/>
                </a:solidFill>
                <a:latin typeface="Balaram" pitchFamily="2" charset="0"/>
              </a:rPr>
              <a:t>Purpose of Lord’s descent</a:t>
            </a:r>
          </a:p>
          <a:p>
            <a:r>
              <a:rPr lang="en-US" dirty="0" smtClean="0">
                <a:solidFill>
                  <a:srgbClr val="7030A0"/>
                </a:solidFill>
                <a:latin typeface="Balaram" pitchFamily="2" charset="0"/>
              </a:rPr>
              <a:t>Thirsty horses </a:t>
            </a:r>
          </a:p>
          <a:p>
            <a:pPr marL="136525" indent="0">
              <a:buNone/>
            </a:pPr>
            <a:r>
              <a:rPr lang="en-US" sz="2000" dirty="0" smtClean="0">
                <a:solidFill>
                  <a:srgbClr val="7030A0"/>
                </a:solidFill>
                <a:latin typeface="Balaram" pitchFamily="2" charset="0"/>
              </a:rPr>
              <a:t>          </a:t>
            </a:r>
          </a:p>
        </p:txBody>
      </p:sp>
      <p:sp>
        <p:nvSpPr>
          <p:cNvPr id="7" name="TextBox 6"/>
          <p:cNvSpPr txBox="1">
            <a:spLocks noChangeArrowheads="1"/>
          </p:cNvSpPr>
          <p:nvPr/>
        </p:nvSpPr>
        <p:spPr bwMode="auto">
          <a:xfrm>
            <a:off x="457200" y="3289280"/>
            <a:ext cx="8229600" cy="3416320"/>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“While playing in such a perfect transcendental relation, the devotee forgets, by the internal potency of the Lord, that his friend or son is the Supreme Personality of Godhead, although sometimes the devotee is bewildered by the acts of the Lord. After the departure of the Lord, </a:t>
            </a:r>
            <a:r>
              <a:rPr lang="en-US" sz="2400" dirty="0" err="1">
                <a:solidFill>
                  <a:schemeClr val="bg1"/>
                </a:solidFill>
                <a:latin typeface="Balaram" pitchFamily="2" charset="0"/>
              </a:rPr>
              <a:t>Arjuna</a:t>
            </a:r>
            <a:r>
              <a:rPr lang="en-US" sz="2400" dirty="0">
                <a:solidFill>
                  <a:schemeClr val="bg1"/>
                </a:solidFill>
                <a:latin typeface="Balaram" pitchFamily="2" charset="0"/>
              </a:rPr>
              <a:t> was conscious of his great friend, but there was no mistake on the part of </a:t>
            </a:r>
            <a:r>
              <a:rPr lang="en-US" sz="2400" dirty="0" err="1">
                <a:solidFill>
                  <a:schemeClr val="bg1"/>
                </a:solidFill>
                <a:latin typeface="Balaram" pitchFamily="2" charset="0"/>
              </a:rPr>
              <a:t>Arjuna</a:t>
            </a:r>
            <a:r>
              <a:rPr lang="en-US" sz="2400" dirty="0">
                <a:solidFill>
                  <a:schemeClr val="bg1"/>
                </a:solidFill>
                <a:latin typeface="Balaram" pitchFamily="2" charset="0"/>
              </a:rPr>
              <a:t>, nor any ill estimation of the Lord. Intelligent men are attracted by the transcendental acting of the Lord with a pure, unalloyed devotee like </a:t>
            </a:r>
            <a:r>
              <a:rPr lang="en-US" sz="2400" dirty="0" err="1" smtClean="0">
                <a:solidFill>
                  <a:schemeClr val="bg1"/>
                </a:solidFill>
                <a:latin typeface="Balaram" pitchFamily="2" charset="0"/>
              </a:rPr>
              <a:t>Arjuna</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pic>
        <p:nvPicPr>
          <p:cNvPr id="1026" name="Picture 2" descr="http://4.bp.blogspot.com/_vs8uIAqL75k/TA027okqicI/AAAAAAAAACQ/4mJmF5ekLAo/s320/tumblr_kww4q1MZDG1qaadq7o1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
            <a:ext cx="30289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29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Summary</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228600" y="914400"/>
            <a:ext cx="8686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The Supreme mystic</a:t>
            </a:r>
          </a:p>
          <a:p>
            <a:r>
              <a:rPr lang="en-US" dirty="0" smtClean="0">
                <a:solidFill>
                  <a:srgbClr val="7030A0"/>
                </a:solidFill>
                <a:latin typeface="Balaram" pitchFamily="2" charset="0"/>
              </a:rPr>
              <a:t>Achieve all favors</a:t>
            </a:r>
          </a:p>
          <a:p>
            <a:r>
              <a:rPr lang="en-US" dirty="0" smtClean="0">
                <a:solidFill>
                  <a:srgbClr val="7030A0"/>
                </a:solidFill>
                <a:latin typeface="Balaram" pitchFamily="2" charset="0"/>
              </a:rPr>
              <a:t>Becoming an Instrument</a:t>
            </a:r>
          </a:p>
          <a:p>
            <a:r>
              <a:rPr lang="en-US" dirty="0" smtClean="0">
                <a:solidFill>
                  <a:srgbClr val="7030A0"/>
                </a:solidFill>
                <a:latin typeface="Balaram" pitchFamily="2" charset="0"/>
              </a:rPr>
              <a:t>Give credit</a:t>
            </a:r>
            <a:endParaRPr lang="en-US" dirty="0" smtClean="0">
              <a:solidFill>
                <a:srgbClr val="7030A0"/>
              </a:solidFill>
              <a:latin typeface="Balaram" pitchFamily="2" charset="0"/>
            </a:endParaRPr>
          </a:p>
          <a:p>
            <a:r>
              <a:rPr lang="en-US" dirty="0" smtClean="0">
                <a:solidFill>
                  <a:srgbClr val="7030A0"/>
                </a:solidFill>
                <a:latin typeface="Balaram" pitchFamily="2" charset="0"/>
              </a:rPr>
              <a:t>Lord’s affection</a:t>
            </a:r>
          </a:p>
          <a:p>
            <a:r>
              <a:rPr lang="en-US" dirty="0" smtClean="0">
                <a:solidFill>
                  <a:srgbClr val="7030A0"/>
                </a:solidFill>
                <a:latin typeface="Balaram" pitchFamily="2" charset="0"/>
              </a:rPr>
              <a:t>Lord’s protection</a:t>
            </a:r>
            <a:endParaRPr lang="en-US" dirty="0" smtClean="0">
              <a:solidFill>
                <a:srgbClr val="7030A0"/>
              </a:solidFill>
              <a:latin typeface="Balaram" pitchFamily="2" charset="0"/>
            </a:endParaRP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spTree>
    <p:extLst>
      <p:ext uri="{BB962C8B-B14F-4D97-AF65-F5344CB8AC3E}">
        <p14:creationId xmlns:p14="http://schemas.microsoft.com/office/powerpoint/2010/main" val="1121040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References</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228600" y="762000"/>
            <a:ext cx="87630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HH </a:t>
            </a:r>
            <a:r>
              <a:rPr lang="en-US" dirty="0" err="1" smtClean="0">
                <a:solidFill>
                  <a:srgbClr val="7030A0"/>
                </a:solidFill>
                <a:latin typeface="Balaram" pitchFamily="2" charset="0"/>
              </a:rPr>
              <a:t>Romapada</a:t>
            </a:r>
            <a:r>
              <a:rPr lang="en-US" dirty="0" smtClean="0">
                <a:solidFill>
                  <a:srgbClr val="7030A0"/>
                </a:solidFill>
                <a:latin typeface="Balaram" pitchFamily="2" charset="0"/>
              </a:rPr>
              <a:t> maharaja’s lectures on this section.</a:t>
            </a:r>
          </a:p>
          <a:p>
            <a:r>
              <a:rPr lang="en-US" dirty="0" smtClean="0">
                <a:solidFill>
                  <a:srgbClr val="7030A0"/>
                </a:solidFill>
                <a:latin typeface="Balaram" pitchFamily="2" charset="0"/>
              </a:rPr>
              <a:t>HG </a:t>
            </a:r>
            <a:r>
              <a:rPr lang="en-US" dirty="0" err="1">
                <a:solidFill>
                  <a:srgbClr val="7030A0"/>
                </a:solidFill>
                <a:latin typeface="Balaram" pitchFamily="2" charset="0"/>
              </a:rPr>
              <a:t>Bhurijana</a:t>
            </a:r>
            <a:r>
              <a:rPr lang="en-US" dirty="0">
                <a:solidFill>
                  <a:srgbClr val="7030A0"/>
                </a:solidFill>
                <a:latin typeface="Balaram" pitchFamily="2" charset="0"/>
              </a:rPr>
              <a:t> </a:t>
            </a:r>
            <a:r>
              <a:rPr lang="en-US" dirty="0" err="1">
                <a:solidFill>
                  <a:srgbClr val="7030A0"/>
                </a:solidFill>
                <a:latin typeface="Balaram" pitchFamily="2" charset="0"/>
              </a:rPr>
              <a:t>prabhu’s</a:t>
            </a:r>
            <a:r>
              <a:rPr lang="en-US" dirty="0">
                <a:solidFill>
                  <a:srgbClr val="7030A0"/>
                </a:solidFill>
                <a:latin typeface="Balaram" pitchFamily="2" charset="0"/>
              </a:rPr>
              <a:t> </a:t>
            </a:r>
            <a:r>
              <a:rPr lang="en-US" dirty="0" smtClean="0">
                <a:solidFill>
                  <a:srgbClr val="7030A0"/>
                </a:solidFill>
                <a:latin typeface="Balaram" pitchFamily="2" charset="0"/>
              </a:rPr>
              <a:t>overview class on </a:t>
            </a:r>
            <a:r>
              <a:rPr lang="en-US" dirty="0" err="1" smtClean="0">
                <a:solidFill>
                  <a:srgbClr val="7030A0"/>
                </a:solidFill>
                <a:latin typeface="Balaram" pitchFamily="2" charset="0"/>
              </a:rPr>
              <a:t>IskconDesireTree</a:t>
            </a:r>
            <a:r>
              <a:rPr lang="en-US" dirty="0" smtClean="0">
                <a:solidFill>
                  <a:srgbClr val="7030A0"/>
                </a:solidFill>
                <a:latin typeface="Balaram" pitchFamily="2" charset="0"/>
              </a:rPr>
              <a:t>.</a:t>
            </a:r>
          </a:p>
          <a:p>
            <a:r>
              <a:rPr lang="en-US" dirty="0" err="1" smtClean="0">
                <a:solidFill>
                  <a:srgbClr val="7030A0"/>
                </a:solidFill>
                <a:latin typeface="Balaram" pitchFamily="2" charset="0"/>
              </a:rPr>
              <a:t>Srila</a:t>
            </a:r>
            <a:r>
              <a:rPr lang="en-US" dirty="0" smtClean="0">
                <a:solidFill>
                  <a:srgbClr val="7030A0"/>
                </a:solidFill>
                <a:latin typeface="Balaram" pitchFamily="2" charset="0"/>
              </a:rPr>
              <a:t> </a:t>
            </a:r>
            <a:r>
              <a:rPr lang="en-US" dirty="0" err="1" smtClean="0">
                <a:solidFill>
                  <a:srgbClr val="7030A0"/>
                </a:solidFill>
                <a:latin typeface="Balaram" pitchFamily="2" charset="0"/>
              </a:rPr>
              <a:t>Prabhupada’s</a:t>
            </a:r>
            <a:r>
              <a:rPr lang="en-US" dirty="0" smtClean="0">
                <a:solidFill>
                  <a:srgbClr val="7030A0"/>
                </a:solidFill>
                <a:latin typeface="Balaram" pitchFamily="2" charset="0"/>
              </a:rPr>
              <a:t> purports.</a:t>
            </a: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pic>
        <p:nvPicPr>
          <p:cNvPr id="4" name="Picture 2" descr="C:\Users\pranathv\Pictures\SPsmile.jpg"/>
          <p:cNvPicPr>
            <a:picLocks noChangeAspect="1" noChangeArrowheads="1"/>
          </p:cNvPicPr>
          <p:nvPr/>
        </p:nvPicPr>
        <p:blipFill>
          <a:blip r:embed="rId3" cstate="print"/>
          <a:srcRect/>
          <a:stretch>
            <a:fillRect/>
          </a:stretch>
        </p:blipFill>
        <p:spPr bwMode="auto">
          <a:xfrm>
            <a:off x="5181600" y="2362200"/>
            <a:ext cx="3810000" cy="4267200"/>
          </a:xfrm>
          <a:prstGeom prst="rect">
            <a:avLst/>
          </a:prstGeom>
          <a:noFill/>
        </p:spPr>
      </p:pic>
      <p:sp>
        <p:nvSpPr>
          <p:cNvPr id="2" name="Rectangle 1"/>
          <p:cNvSpPr/>
          <p:nvPr/>
        </p:nvSpPr>
        <p:spPr>
          <a:xfrm>
            <a:off x="183002" y="4419600"/>
            <a:ext cx="4846198" cy="523220"/>
          </a:xfrm>
          <a:prstGeom prst="rect">
            <a:avLst/>
          </a:prstGeom>
        </p:spPr>
        <p:txBody>
          <a:bodyPr wrap="none">
            <a:spAutoFit/>
          </a:bodyPr>
          <a:lstStyle/>
          <a:p>
            <a:r>
              <a:rPr lang="en-US" sz="2800" dirty="0">
                <a:solidFill>
                  <a:schemeClr val="bg1"/>
                </a:solidFill>
                <a:latin typeface="Balaram" pitchFamily="2" charset="0"/>
              </a:rPr>
              <a:t>All </a:t>
            </a:r>
            <a:r>
              <a:rPr lang="en-US" sz="2800" dirty="0" smtClean="0">
                <a:solidFill>
                  <a:schemeClr val="bg1"/>
                </a:solidFill>
                <a:latin typeface="Balaram" pitchFamily="2" charset="0"/>
              </a:rPr>
              <a:t>glories to </a:t>
            </a:r>
            <a:r>
              <a:rPr lang="en-US" sz="2800" dirty="0" err="1" smtClean="0">
                <a:solidFill>
                  <a:schemeClr val="bg1"/>
                </a:solidFill>
                <a:latin typeface="Balaram" pitchFamily="2" charset="0"/>
              </a:rPr>
              <a:t>Srila</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Prabhupada</a:t>
            </a:r>
            <a:r>
              <a:rPr lang="en-US" sz="2800" dirty="0" smtClean="0">
                <a:solidFill>
                  <a:schemeClr val="bg1"/>
                </a:solidFill>
                <a:latin typeface="Balaram" pitchFamily="2" charset="0"/>
              </a:rPr>
              <a:t>!</a:t>
            </a:r>
            <a:endParaRPr lang="en-US" sz="2800" dirty="0">
              <a:solidFill>
                <a:schemeClr val="bg1"/>
              </a:solidFill>
              <a:latin typeface="Balaram" pitchFamily="2" charset="0"/>
            </a:endParaRPr>
          </a:p>
        </p:txBody>
      </p:sp>
    </p:spTree>
    <p:extLst>
      <p:ext uri="{BB962C8B-B14F-4D97-AF65-F5344CB8AC3E}">
        <p14:creationId xmlns:p14="http://schemas.microsoft.com/office/powerpoint/2010/main" val="26704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077200" cy="1447800"/>
          </a:xfrm>
        </p:spPr>
        <p:txBody>
          <a:bodyPr>
            <a:normAutofit fontScale="90000"/>
          </a:bodyPr>
          <a:lstStyle/>
          <a:p>
            <a:pPr indent="304800" fontAlgn="auto">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abhadresu</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nityam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bhagavata-sevaya</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bhagavaty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uttama-sloke</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bhaktir</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bhavati</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4099" name="Content Placeholder 2"/>
          <p:cNvSpPr>
            <a:spLocks noGrp="1"/>
          </p:cNvSpPr>
          <p:nvPr>
            <p:ph idx="1"/>
          </p:nvPr>
        </p:nvSpPr>
        <p:spPr>
          <a:xfrm>
            <a:off x="228600" y="3352800"/>
            <a:ext cx="8305800" cy="2895600"/>
          </a:xfrm>
        </p:spPr>
        <p:txBody>
          <a:bodyPr/>
          <a:lstStyle/>
          <a:p>
            <a:pPr>
              <a:buNone/>
            </a:pPr>
            <a:r>
              <a:rPr lang="en-US" sz="2400" b="1" i="1" dirty="0" smtClean="0">
                <a:solidFill>
                  <a:srgbClr val="7030A0"/>
                </a:solidFill>
                <a:latin typeface="Balaram" pitchFamily="2" charset="0"/>
              </a:rPr>
              <a:t>Translation</a:t>
            </a:r>
            <a:r>
              <a:rPr lang="en-US" sz="2400" b="1" i="1" dirty="0">
                <a:solidFill>
                  <a:srgbClr val="7030A0"/>
                </a:solidFill>
                <a:latin typeface="Balaram" pitchFamily="2" charset="0"/>
              </a:rPr>
              <a:t>: By </a:t>
            </a:r>
            <a:r>
              <a:rPr lang="en-US" sz="2400" b="1" i="1" dirty="0" smtClean="0">
                <a:solidFill>
                  <a:srgbClr val="7030A0"/>
                </a:solidFill>
                <a:latin typeface="Balaram" pitchFamily="2" charset="0"/>
              </a:rPr>
              <a:t>regular attendance in classes on the</a:t>
            </a:r>
          </a:p>
          <a:p>
            <a:pPr>
              <a:buNone/>
            </a:pPr>
            <a:r>
              <a:rPr lang="en-US" sz="2400" b="1" i="1" dirty="0" err="1" smtClean="0">
                <a:solidFill>
                  <a:srgbClr val="7030A0"/>
                </a:solidFill>
                <a:latin typeface="Balaram" pitchFamily="2" charset="0"/>
              </a:rPr>
              <a:t>Bhagavatam</a:t>
            </a:r>
            <a:r>
              <a:rPr lang="en-US" sz="2400" b="1" i="1" dirty="0" smtClean="0">
                <a:solidFill>
                  <a:srgbClr val="7030A0"/>
                </a:solidFill>
                <a:latin typeface="Balaram" pitchFamily="2" charset="0"/>
              </a:rPr>
              <a:t> and by rendering of service to the pure devotee,</a:t>
            </a:r>
          </a:p>
          <a:p>
            <a:pPr>
              <a:buNone/>
            </a:pPr>
            <a:r>
              <a:rPr lang="en-US" sz="2400" b="1" i="1" dirty="0" smtClean="0">
                <a:solidFill>
                  <a:srgbClr val="7030A0"/>
                </a:solidFill>
                <a:latin typeface="Balaram" pitchFamily="2" charset="0"/>
              </a:rPr>
              <a:t>all that is troublesome to the heart is almost completely</a:t>
            </a:r>
          </a:p>
          <a:p>
            <a:pPr>
              <a:buNone/>
            </a:pPr>
            <a:r>
              <a:rPr lang="en-US" sz="2400" b="1" i="1" dirty="0" smtClean="0">
                <a:solidFill>
                  <a:srgbClr val="7030A0"/>
                </a:solidFill>
                <a:latin typeface="Balaram" pitchFamily="2" charset="0"/>
              </a:rPr>
              <a:t>destroyed, and loving service unto the Personality of</a:t>
            </a:r>
          </a:p>
          <a:p>
            <a:pPr>
              <a:buNone/>
            </a:pPr>
            <a:r>
              <a:rPr lang="en-US" sz="2400" b="1" i="1" dirty="0" smtClean="0">
                <a:solidFill>
                  <a:srgbClr val="7030A0"/>
                </a:solidFill>
                <a:latin typeface="Balaram" pitchFamily="2" charset="0"/>
              </a:rPr>
              <a:t>Godhead, who is praised with transcendental songs, is</a:t>
            </a:r>
          </a:p>
          <a:p>
            <a:pPr>
              <a:buNone/>
            </a:pPr>
            <a:r>
              <a:rPr lang="en-US" sz="2400" b="1" i="1" dirty="0" smtClean="0">
                <a:solidFill>
                  <a:srgbClr val="7030A0"/>
                </a:solidFill>
                <a:latin typeface="Balaram" pitchFamily="2" charset="0"/>
              </a:rPr>
              <a:t>established as an irrevocable fact.</a:t>
            </a:r>
          </a:p>
          <a:p>
            <a:endParaRPr lang="en-US" dirty="0" smtClean="0"/>
          </a:p>
        </p:txBody>
      </p:sp>
      <p:pic>
        <p:nvPicPr>
          <p:cNvPr id="4100" name="Picture 3" descr="C:\Users\Sarva\Pictures\_MG_0089.JPG"/>
          <p:cNvPicPr>
            <a:picLocks noChangeAspect="1" noChangeArrowheads="1"/>
          </p:cNvPicPr>
          <p:nvPr/>
        </p:nvPicPr>
        <p:blipFill>
          <a:blip r:embed="rId3" cstate="print"/>
          <a:srcRect/>
          <a:stretch>
            <a:fillRect/>
          </a:stretch>
        </p:blipFill>
        <p:spPr bwMode="auto">
          <a:xfrm>
            <a:off x="228600" y="1219200"/>
            <a:ext cx="1905000" cy="1270000"/>
          </a:xfrm>
          <a:prstGeom prst="rect">
            <a:avLst/>
          </a:prstGeom>
          <a:noFill/>
          <a:ln w="9525">
            <a:noFill/>
            <a:miter lim="800000"/>
            <a:headEnd/>
            <a:tailEnd/>
          </a:ln>
        </p:spPr>
      </p:pic>
      <p:sp>
        <p:nvSpPr>
          <p:cNvPr id="5" name="Title 1"/>
          <p:cNvSpPr txBox="1">
            <a:spLocks/>
          </p:cNvSpPr>
          <p:nvPr/>
        </p:nvSpPr>
        <p:spPr>
          <a:xfrm>
            <a:off x="2514600" y="76200"/>
            <a:ext cx="45720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alaram" pitchFamily="2" charset="0"/>
                <a:ea typeface="+mj-ea"/>
                <a:cs typeface="+mj-cs"/>
              </a:rPr>
              <a:t>SB 1.2.18</a:t>
            </a: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So far …</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Rectangle 3"/>
          <p:cNvSpPr/>
          <p:nvPr/>
        </p:nvSpPr>
        <p:spPr>
          <a:xfrm>
            <a:off x="990600" y="1600200"/>
            <a:ext cx="7391400" cy="2246769"/>
          </a:xfrm>
          <a:prstGeom prst="rect">
            <a:avLst/>
          </a:prstGeom>
        </p:spPr>
        <p:txBody>
          <a:bodyPr wrap="square">
            <a:spAutoFit/>
          </a:bodyPr>
          <a:lstStyle/>
          <a:p>
            <a:pPr>
              <a:buNone/>
            </a:pPr>
            <a:r>
              <a:rPr lang="en-US" sz="2800" b="1" i="1" dirty="0" smtClean="0">
                <a:solidFill>
                  <a:srgbClr val="7030A0"/>
                </a:solidFill>
                <a:latin typeface="Balaram" pitchFamily="2" charset="0"/>
              </a:rPr>
              <a:t>1.15.1 – 10      </a:t>
            </a:r>
            <a:r>
              <a:rPr lang="en-US" sz="2800" b="1" i="1" dirty="0" err="1" smtClean="0">
                <a:solidFill>
                  <a:srgbClr val="7030A0"/>
                </a:solidFill>
                <a:latin typeface="Balaram" pitchFamily="2" charset="0"/>
              </a:rPr>
              <a:t>Arjuna</a:t>
            </a:r>
            <a:r>
              <a:rPr lang="en-US" sz="2800" b="1" i="1" dirty="0" smtClean="0">
                <a:solidFill>
                  <a:srgbClr val="7030A0"/>
                </a:solidFill>
                <a:latin typeface="Balaram" pitchFamily="2" charset="0"/>
              </a:rPr>
              <a:t> narrates incidents how the</a:t>
            </a:r>
          </a:p>
          <a:p>
            <a:pPr>
              <a:buNone/>
            </a:pPr>
            <a:r>
              <a:rPr lang="en-US" sz="2800" b="1" i="1" dirty="0">
                <a:solidFill>
                  <a:srgbClr val="7030A0"/>
                </a:solidFill>
                <a:latin typeface="Balaram" pitchFamily="2" charset="0"/>
              </a:rPr>
              <a:t> </a:t>
            </a:r>
            <a:r>
              <a:rPr lang="en-US" sz="2800" b="1" i="1" dirty="0" smtClean="0">
                <a:solidFill>
                  <a:srgbClr val="7030A0"/>
                </a:solidFill>
                <a:latin typeface="Balaram" pitchFamily="2" charset="0"/>
              </a:rPr>
              <a:t>                       Lord empowered him</a:t>
            </a:r>
          </a:p>
          <a:p>
            <a:pPr>
              <a:buNone/>
            </a:pPr>
            <a:endParaRPr lang="en-US" sz="2800" b="1" i="1" dirty="0" smtClean="0">
              <a:solidFill>
                <a:srgbClr val="7030A0"/>
              </a:solidFill>
              <a:latin typeface="Balaram" pitchFamily="2" charset="0"/>
            </a:endParaRPr>
          </a:p>
          <a:p>
            <a:pPr>
              <a:buNone/>
            </a:pPr>
            <a:r>
              <a:rPr lang="en-US" sz="2800" b="1" i="1" dirty="0" smtClean="0">
                <a:solidFill>
                  <a:srgbClr val="7030A0"/>
                </a:solidFill>
                <a:latin typeface="Balaram" pitchFamily="2" charset="0"/>
              </a:rPr>
              <a:t>1.15.11 – 17    More pastimes</a:t>
            </a:r>
          </a:p>
          <a:p>
            <a:pPr>
              <a:buNone/>
            </a:pPr>
            <a:r>
              <a:rPr lang="en-US" sz="2800" b="1" i="1" dirty="0" smtClean="0">
                <a:solidFill>
                  <a:srgbClr val="7030A0"/>
                </a:solidFill>
                <a:latin typeface="Balaram" pitchFamily="2" charset="0"/>
              </a:rPr>
              <a:t> </a:t>
            </a:r>
          </a:p>
        </p:txBody>
      </p:sp>
    </p:spTree>
    <p:extLst>
      <p:ext uri="{BB962C8B-B14F-4D97-AF65-F5344CB8AC3E}">
        <p14:creationId xmlns:p14="http://schemas.microsoft.com/office/powerpoint/2010/main" val="301304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4495800" cy="1828800"/>
          </a:xfrm>
        </p:spPr>
        <p:txBody>
          <a:bodyPr/>
          <a:lstStyle/>
          <a:p>
            <a:pPr marL="136525" indent="0" algn="ctr">
              <a:buNone/>
            </a:pPr>
            <a:r>
              <a:rPr lang="en-US" sz="3600" b="1" i="1" dirty="0" smtClean="0">
                <a:solidFill>
                  <a:schemeClr val="bg1"/>
                </a:solidFill>
                <a:latin typeface="Balaram" pitchFamily="2" charset="0"/>
              </a:rPr>
              <a:t>SB 1.15.11 – 17</a:t>
            </a:r>
          </a:p>
          <a:p>
            <a:pPr marL="136525" indent="0" algn="ctr">
              <a:buNone/>
            </a:pPr>
            <a:r>
              <a:rPr lang="en-US" sz="3600" b="1" dirty="0" smtClean="0">
                <a:solidFill>
                  <a:srgbClr val="7030A0"/>
                </a:solidFill>
                <a:latin typeface="Balaram" pitchFamily="2" charset="0"/>
              </a:rPr>
              <a:t>Remembering </a:t>
            </a:r>
            <a:r>
              <a:rPr lang="en-US" sz="3600" b="1" dirty="0" err="1" smtClean="0">
                <a:solidFill>
                  <a:srgbClr val="7030A0"/>
                </a:solidFill>
                <a:latin typeface="Balaram" pitchFamily="2" charset="0"/>
              </a:rPr>
              <a:t>Krsna</a:t>
            </a:r>
            <a:endParaRPr lang="en-US" sz="3600" b="1" dirty="0">
              <a:solidFill>
                <a:srgbClr val="7030A0"/>
              </a:solidFill>
              <a:latin typeface="Balaram" pitchFamily="2" charset="0"/>
            </a:endParaRPr>
          </a:p>
        </p:txBody>
      </p:sp>
      <p:pic>
        <p:nvPicPr>
          <p:cNvPr id="9218" name="Picture 2" descr="http://krishnaecofarm.webs.com/25-Krsna&amp;C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3962400" cy="63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6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Section outline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2" name="Rectangle 1"/>
          <p:cNvSpPr/>
          <p:nvPr/>
        </p:nvSpPr>
        <p:spPr>
          <a:xfrm>
            <a:off x="990600" y="1066800"/>
            <a:ext cx="7924800" cy="5693866"/>
          </a:xfrm>
          <a:prstGeom prst="rect">
            <a:avLst/>
          </a:prstGeom>
        </p:spPr>
        <p:txBody>
          <a:bodyPr wrap="square">
            <a:spAutoFit/>
          </a:bodyPr>
          <a:lstStyle/>
          <a:p>
            <a:pPr marL="514350" indent="-514350">
              <a:buAutoNum type="arabicPlain" startAt="11"/>
            </a:pPr>
            <a:r>
              <a:rPr lang="en-US" sz="2800" b="1" i="1" dirty="0" smtClean="0">
                <a:solidFill>
                  <a:srgbClr val="7030A0"/>
                </a:solidFill>
                <a:latin typeface="Balaram" pitchFamily="2" charset="0"/>
              </a:rPr>
              <a:t>      </a:t>
            </a:r>
            <a:r>
              <a:rPr lang="en-US" sz="2800" b="1" i="1" dirty="0" err="1" smtClean="0">
                <a:solidFill>
                  <a:srgbClr val="7030A0"/>
                </a:solidFill>
                <a:latin typeface="Balaram" pitchFamily="2" charset="0"/>
              </a:rPr>
              <a:t>Durvasa</a:t>
            </a:r>
            <a:r>
              <a:rPr lang="en-US" sz="2800" b="1" i="1" dirty="0" smtClean="0">
                <a:solidFill>
                  <a:srgbClr val="7030A0"/>
                </a:solidFill>
                <a:latin typeface="Balaram" pitchFamily="2" charset="0"/>
              </a:rPr>
              <a:t> muni and the </a:t>
            </a:r>
            <a:r>
              <a:rPr lang="en-US" sz="2800" b="1" i="1" dirty="0" err="1">
                <a:solidFill>
                  <a:srgbClr val="7030A0"/>
                </a:solidFill>
                <a:latin typeface="Balaram" pitchFamily="2" charset="0"/>
              </a:rPr>
              <a:t>A</a:t>
            </a:r>
            <a:r>
              <a:rPr lang="en-US" sz="2800" b="1" i="1" dirty="0" err="1" smtClean="0">
                <a:solidFill>
                  <a:srgbClr val="7030A0"/>
                </a:solidFill>
                <a:latin typeface="Balaram" pitchFamily="2" charset="0"/>
              </a:rPr>
              <a:t>kshayapatra</a:t>
            </a:r>
            <a:endParaRPr lang="en-US" sz="2800" b="1" i="1" dirty="0" smtClean="0">
              <a:solidFill>
                <a:srgbClr val="7030A0"/>
              </a:solidFill>
              <a:latin typeface="Balaram" pitchFamily="2" charset="0"/>
            </a:endParaRPr>
          </a:p>
          <a:p>
            <a:pPr marL="514350" indent="-514350">
              <a:buAutoNum type="arabicPlain" startAt="11"/>
            </a:pPr>
            <a:endParaRPr lang="en-US" sz="2800" b="1" i="1" dirty="0" smtClean="0">
              <a:solidFill>
                <a:srgbClr val="7030A0"/>
              </a:solidFill>
              <a:latin typeface="Balaram" pitchFamily="2" charset="0"/>
            </a:endParaRPr>
          </a:p>
          <a:p>
            <a:pPr marL="514350" indent="-514350">
              <a:buAutoNum type="arabicPlain" startAt="11"/>
            </a:pPr>
            <a:r>
              <a:rPr lang="en-US" sz="2800" b="1" i="1" dirty="0" smtClean="0">
                <a:solidFill>
                  <a:srgbClr val="7030A0"/>
                </a:solidFill>
                <a:latin typeface="Balaram" pitchFamily="2" charset="0"/>
              </a:rPr>
              <a:t>      </a:t>
            </a:r>
            <a:r>
              <a:rPr lang="en-US" sz="2800" b="1" i="1" dirty="0" smtClean="0">
                <a:solidFill>
                  <a:srgbClr val="7030A0"/>
                </a:solidFill>
                <a:latin typeface="Balaram" pitchFamily="2" charset="0"/>
              </a:rPr>
              <a:t>Visiting the Heavenly planets</a:t>
            </a:r>
            <a:endParaRPr lang="en-US" sz="2800" b="1" i="1" dirty="0" smtClean="0">
              <a:solidFill>
                <a:srgbClr val="7030A0"/>
              </a:solidFill>
              <a:latin typeface="Balaram" pitchFamily="2" charset="0"/>
            </a:endParaRPr>
          </a:p>
          <a:p>
            <a:endParaRPr lang="en-US" sz="2800" b="1" i="1" dirty="0">
              <a:solidFill>
                <a:srgbClr val="7030A0"/>
              </a:solidFill>
              <a:latin typeface="Balaram" pitchFamily="2" charset="0"/>
            </a:endParaRPr>
          </a:p>
          <a:p>
            <a:r>
              <a:rPr lang="en-US" sz="2800" b="1" i="1" dirty="0" smtClean="0">
                <a:solidFill>
                  <a:srgbClr val="7030A0"/>
                </a:solidFill>
                <a:latin typeface="Balaram" pitchFamily="2" charset="0"/>
              </a:rPr>
              <a:t>13       </a:t>
            </a:r>
            <a:r>
              <a:rPr lang="en-US" sz="2800" b="1" i="1" dirty="0" smtClean="0">
                <a:solidFill>
                  <a:srgbClr val="7030A0"/>
                </a:solidFill>
                <a:latin typeface="Balaram" pitchFamily="2" charset="0"/>
              </a:rPr>
              <a:t>Gave shelter to the demigods</a:t>
            </a:r>
            <a:endParaRPr lang="en-US" sz="2800" b="1" i="1" dirty="0" smtClean="0">
              <a:solidFill>
                <a:srgbClr val="7030A0"/>
              </a:solidFill>
              <a:latin typeface="Balaram" pitchFamily="2" charset="0"/>
            </a:endParaRPr>
          </a:p>
          <a:p>
            <a:endParaRPr lang="en-US" sz="2800" b="1" i="1" dirty="0" smtClean="0">
              <a:solidFill>
                <a:srgbClr val="7030A0"/>
              </a:solidFill>
              <a:latin typeface="Balaram" pitchFamily="2" charset="0"/>
            </a:endParaRPr>
          </a:p>
          <a:p>
            <a:pPr marL="514350" indent="-514350">
              <a:buAutoNum type="arabicPlain" startAt="14"/>
            </a:pPr>
            <a:r>
              <a:rPr lang="en-US" sz="2800" b="1" i="1" dirty="0" smtClean="0">
                <a:solidFill>
                  <a:srgbClr val="7030A0"/>
                </a:solidFill>
                <a:latin typeface="Balaram" pitchFamily="2" charset="0"/>
              </a:rPr>
              <a:t>      Regaining King </a:t>
            </a:r>
            <a:r>
              <a:rPr lang="en-US" sz="2800" b="1" i="1" dirty="0" err="1" smtClean="0">
                <a:solidFill>
                  <a:srgbClr val="7030A0"/>
                </a:solidFill>
                <a:latin typeface="Balaram" pitchFamily="2" charset="0"/>
              </a:rPr>
              <a:t>Virata’s</a:t>
            </a:r>
            <a:r>
              <a:rPr lang="en-US" sz="2800" b="1" i="1" dirty="0" smtClean="0">
                <a:solidFill>
                  <a:srgbClr val="7030A0"/>
                </a:solidFill>
                <a:latin typeface="Balaram" pitchFamily="2" charset="0"/>
              </a:rPr>
              <a:t> cows</a:t>
            </a:r>
          </a:p>
          <a:p>
            <a:endParaRPr lang="en-US" sz="2800" b="1" i="1" dirty="0" smtClean="0">
              <a:solidFill>
                <a:srgbClr val="7030A0"/>
              </a:solidFill>
              <a:latin typeface="Balaram" pitchFamily="2" charset="0"/>
            </a:endParaRPr>
          </a:p>
          <a:p>
            <a:pPr marL="514350" indent="-514350">
              <a:buAutoNum type="arabicPlain" startAt="15"/>
            </a:pPr>
            <a:r>
              <a:rPr lang="en-US" sz="2800" b="1" i="1" dirty="0" smtClean="0">
                <a:solidFill>
                  <a:srgbClr val="7030A0"/>
                </a:solidFill>
                <a:latin typeface="Balaram" pitchFamily="2" charset="0"/>
              </a:rPr>
              <a:t>      Reduction of </a:t>
            </a:r>
            <a:r>
              <a:rPr lang="en-US" sz="2800" b="1" i="1" dirty="0" err="1" smtClean="0">
                <a:solidFill>
                  <a:srgbClr val="7030A0"/>
                </a:solidFill>
                <a:latin typeface="Balaram" pitchFamily="2" charset="0"/>
              </a:rPr>
              <a:t>Kaurava’s</a:t>
            </a:r>
            <a:r>
              <a:rPr lang="en-US" sz="2800" b="1" i="1" dirty="0" smtClean="0">
                <a:solidFill>
                  <a:srgbClr val="7030A0"/>
                </a:solidFill>
                <a:latin typeface="Balaram" pitchFamily="2" charset="0"/>
              </a:rPr>
              <a:t> duration of life</a:t>
            </a:r>
          </a:p>
          <a:p>
            <a:endParaRPr lang="en-US" sz="2800" b="1" i="1" dirty="0" smtClean="0">
              <a:solidFill>
                <a:srgbClr val="7030A0"/>
              </a:solidFill>
              <a:latin typeface="Balaram" pitchFamily="2" charset="0"/>
            </a:endParaRPr>
          </a:p>
          <a:p>
            <a:pPr marL="514350" indent="-514350">
              <a:buAutoNum type="arabicPlain" startAt="16"/>
            </a:pPr>
            <a:r>
              <a:rPr lang="en-US" sz="2800" b="1" i="1" dirty="0" smtClean="0">
                <a:solidFill>
                  <a:srgbClr val="7030A0"/>
                </a:solidFill>
                <a:latin typeface="Balaram" pitchFamily="2" charset="0"/>
              </a:rPr>
              <a:t>      Protection against the </a:t>
            </a:r>
            <a:r>
              <a:rPr lang="en-US" sz="2800" b="1" i="1" dirty="0" err="1" smtClean="0">
                <a:solidFill>
                  <a:srgbClr val="7030A0"/>
                </a:solidFill>
                <a:latin typeface="Balaram" pitchFamily="2" charset="0"/>
              </a:rPr>
              <a:t>Kauravas</a:t>
            </a:r>
            <a:endParaRPr lang="en-US" sz="2800" b="1" i="1" dirty="0" smtClean="0">
              <a:solidFill>
                <a:srgbClr val="7030A0"/>
              </a:solidFill>
              <a:latin typeface="Balaram" pitchFamily="2" charset="0"/>
            </a:endParaRPr>
          </a:p>
          <a:p>
            <a:endParaRPr lang="en-US" sz="2800" b="1" i="1" dirty="0" smtClean="0">
              <a:solidFill>
                <a:srgbClr val="7030A0"/>
              </a:solidFill>
              <a:latin typeface="Balaram" pitchFamily="2" charset="0"/>
            </a:endParaRPr>
          </a:p>
          <a:p>
            <a:r>
              <a:rPr lang="en-US" sz="2800" b="1" i="1" dirty="0" smtClean="0">
                <a:solidFill>
                  <a:srgbClr val="7030A0"/>
                </a:solidFill>
                <a:latin typeface="Balaram" pitchFamily="2" charset="0"/>
              </a:rPr>
              <a:t>17       Thirsty horses </a:t>
            </a:r>
          </a:p>
        </p:txBody>
      </p:sp>
    </p:spTree>
    <p:extLst>
      <p:ext uri="{BB962C8B-B14F-4D97-AF65-F5344CB8AC3E}">
        <p14:creationId xmlns:p14="http://schemas.microsoft.com/office/powerpoint/2010/main" val="309485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5344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1.15.11</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 </a:t>
            </a: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no jugopa vana etya duranta-kåcchräd</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durväsaso 'ri-racitäd ayutägra-bhug yaù</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çäkänna-çiñöam upayujya yatas tri-lokéà</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tåptäm amaàsta salile vinimagna-saìghaù</a:t>
            </a:r>
            <a:endParaRPr lang="en-US" dirty="0"/>
          </a:p>
        </p:txBody>
      </p:sp>
      <p:sp>
        <p:nvSpPr>
          <p:cNvPr id="4" name="Content Placeholder 2"/>
          <p:cNvSpPr txBox="1">
            <a:spLocks/>
          </p:cNvSpPr>
          <p:nvPr/>
        </p:nvSpPr>
        <p:spPr bwMode="auto">
          <a:xfrm>
            <a:off x="304800" y="3352800"/>
            <a:ext cx="8686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During our exile, </a:t>
            </a:r>
            <a:r>
              <a:rPr lang="en-US" b="1" i="1" dirty="0" err="1">
                <a:solidFill>
                  <a:schemeClr val="bg1"/>
                </a:solidFill>
                <a:latin typeface="Balaram" pitchFamily="2" charset="0"/>
              </a:rPr>
              <a:t>Durväsä</a:t>
            </a:r>
            <a:r>
              <a:rPr lang="en-US" b="1" i="1" dirty="0">
                <a:solidFill>
                  <a:schemeClr val="bg1"/>
                </a:solidFill>
                <a:latin typeface="Balaram" pitchFamily="2" charset="0"/>
              </a:rPr>
              <a:t> Muni</a:t>
            </a:r>
            <a:r>
              <a:rPr lang="en-US" b="1" i="1" dirty="0">
                <a:solidFill>
                  <a:srgbClr val="7030A0"/>
                </a:solidFill>
                <a:latin typeface="Balaram" pitchFamily="2" charset="0"/>
              </a:rPr>
              <a:t>, who eats with his ten</a:t>
            </a:r>
          </a:p>
          <a:p>
            <a:pPr>
              <a:buNone/>
            </a:pPr>
            <a:r>
              <a:rPr lang="en-US" b="1" i="1" dirty="0">
                <a:solidFill>
                  <a:srgbClr val="7030A0"/>
                </a:solidFill>
                <a:latin typeface="Balaram" pitchFamily="2" charset="0"/>
              </a:rPr>
              <a:t>thousand disciples, </a:t>
            </a:r>
            <a:r>
              <a:rPr lang="en-US" b="1" i="1" dirty="0">
                <a:solidFill>
                  <a:srgbClr val="002060"/>
                </a:solidFill>
                <a:latin typeface="Balaram" pitchFamily="2" charset="0"/>
              </a:rPr>
              <a:t>intrigued with our enemies </a:t>
            </a:r>
            <a:r>
              <a:rPr lang="en-US" b="1" i="1" dirty="0">
                <a:solidFill>
                  <a:srgbClr val="7030A0"/>
                </a:solidFill>
                <a:latin typeface="Balaram" pitchFamily="2" charset="0"/>
              </a:rPr>
              <a:t>to put us</a:t>
            </a:r>
          </a:p>
          <a:p>
            <a:pPr>
              <a:buNone/>
            </a:pPr>
            <a:r>
              <a:rPr lang="en-US" b="1" i="1" dirty="0">
                <a:solidFill>
                  <a:srgbClr val="7030A0"/>
                </a:solidFill>
                <a:latin typeface="Balaram" pitchFamily="2" charset="0"/>
              </a:rPr>
              <a:t>in dangerous trouble. At that time He [Lord Kåñëa], </a:t>
            </a:r>
          </a:p>
          <a:p>
            <a:pPr>
              <a:buNone/>
            </a:pPr>
            <a:r>
              <a:rPr lang="en-US" b="1" i="1" dirty="0">
                <a:solidFill>
                  <a:srgbClr val="7030A0"/>
                </a:solidFill>
                <a:latin typeface="Balaram" pitchFamily="2" charset="0"/>
              </a:rPr>
              <a:t>simply by accepting the remnants of food, saved us. By</a:t>
            </a:r>
          </a:p>
          <a:p>
            <a:pPr>
              <a:buNone/>
            </a:pPr>
            <a:r>
              <a:rPr lang="en-US" b="1" i="1" dirty="0">
                <a:solidFill>
                  <a:srgbClr val="7030A0"/>
                </a:solidFill>
                <a:latin typeface="Balaram" pitchFamily="2" charset="0"/>
              </a:rPr>
              <a:t>His accepting food thus, the assembly of </a:t>
            </a:r>
            <a:r>
              <a:rPr lang="en-US" b="1" i="1" dirty="0" err="1">
                <a:solidFill>
                  <a:srgbClr val="7030A0"/>
                </a:solidFill>
                <a:latin typeface="Balaram" pitchFamily="2" charset="0"/>
              </a:rPr>
              <a:t>munis</a:t>
            </a:r>
            <a:r>
              <a:rPr lang="en-US" b="1" i="1" dirty="0">
                <a:solidFill>
                  <a:srgbClr val="7030A0"/>
                </a:solidFill>
                <a:latin typeface="Balaram" pitchFamily="2" charset="0"/>
              </a:rPr>
              <a:t>, while </a:t>
            </a:r>
          </a:p>
          <a:p>
            <a:pPr>
              <a:buNone/>
            </a:pPr>
            <a:r>
              <a:rPr lang="en-US" b="1" i="1" dirty="0">
                <a:solidFill>
                  <a:srgbClr val="7030A0"/>
                </a:solidFill>
                <a:latin typeface="Balaram" pitchFamily="2" charset="0"/>
              </a:rPr>
              <a:t>bathing in the river, felt sumptuously fed. And all the</a:t>
            </a:r>
          </a:p>
          <a:p>
            <a:pPr>
              <a:buNone/>
            </a:pPr>
            <a:r>
              <a:rPr lang="en-US" b="1" i="1" dirty="0">
                <a:solidFill>
                  <a:srgbClr val="7030A0"/>
                </a:solidFill>
                <a:latin typeface="Balaram" pitchFamily="2" charset="0"/>
              </a:rPr>
              <a:t>three worlds were also </a:t>
            </a:r>
            <a:r>
              <a:rPr lang="en-US" b="1" i="1" dirty="0">
                <a:solidFill>
                  <a:schemeClr val="bg1"/>
                </a:solidFill>
                <a:latin typeface="Balaram" pitchFamily="2" charset="0"/>
              </a:rPr>
              <a:t>satisfied</a:t>
            </a:r>
            <a:r>
              <a:rPr lang="en-US" b="1" i="1" dirty="0">
                <a:solidFill>
                  <a:srgbClr val="7030A0"/>
                </a:solidFill>
                <a:latin typeface="Balaram" pitchFamily="2" charset="0"/>
              </a:rPr>
              <a:t>.</a:t>
            </a:r>
          </a:p>
        </p:txBody>
      </p:sp>
    </p:spTree>
    <p:extLst>
      <p:ext uri="{BB962C8B-B14F-4D97-AF65-F5344CB8AC3E}">
        <p14:creationId xmlns:p14="http://schemas.microsoft.com/office/powerpoint/2010/main" val="1208232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286"/>
            <a:ext cx="8534400" cy="762000"/>
          </a:xfrm>
        </p:spPr>
        <p:txBody>
          <a:bodyPr/>
          <a:lstStyle/>
          <a:p>
            <a:pPr marL="136525" indent="0">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1.15.11   </a:t>
            </a:r>
            <a:r>
              <a:rPr lang="en-US" sz="36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Krsna</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 The Supreme Mystic</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solidFill>
                  <a:srgbClr val="7030A0"/>
                </a:solidFill>
                <a:latin typeface="Balaram" pitchFamily="2" charset="0"/>
              </a:rPr>
              <a:t>History of </a:t>
            </a:r>
            <a:r>
              <a:rPr lang="en-US" dirty="0" err="1" smtClean="0">
                <a:solidFill>
                  <a:srgbClr val="7030A0"/>
                </a:solidFill>
                <a:latin typeface="Balaram" pitchFamily="2" charset="0"/>
              </a:rPr>
              <a:t>Durvasa</a:t>
            </a:r>
            <a:r>
              <a:rPr lang="en-US" dirty="0" smtClean="0">
                <a:solidFill>
                  <a:srgbClr val="7030A0"/>
                </a:solidFill>
                <a:latin typeface="Balaram" pitchFamily="2" charset="0"/>
              </a:rPr>
              <a:t> muni</a:t>
            </a:r>
          </a:p>
          <a:p>
            <a:r>
              <a:rPr lang="en-US" dirty="0" err="1" smtClean="0">
                <a:solidFill>
                  <a:srgbClr val="7030A0"/>
                </a:solidFill>
                <a:latin typeface="Balaram" pitchFamily="2" charset="0"/>
              </a:rPr>
              <a:t>Durvasa</a:t>
            </a:r>
            <a:r>
              <a:rPr lang="en-US" dirty="0" smtClean="0">
                <a:solidFill>
                  <a:srgbClr val="7030A0"/>
                </a:solidFill>
                <a:latin typeface="Balaram" pitchFamily="2" charset="0"/>
              </a:rPr>
              <a:t> muni’s visit to </a:t>
            </a:r>
            <a:r>
              <a:rPr lang="en-US" dirty="0" err="1" smtClean="0">
                <a:solidFill>
                  <a:srgbClr val="7030A0"/>
                </a:solidFill>
                <a:latin typeface="Balaram" pitchFamily="2" charset="0"/>
              </a:rPr>
              <a:t>Pandavas</a:t>
            </a:r>
            <a:endParaRPr lang="en-US" dirty="0" smtClean="0">
              <a:solidFill>
                <a:srgbClr val="7030A0"/>
              </a:solidFill>
              <a:latin typeface="Balaram" pitchFamily="2" charset="0"/>
            </a:endParaRPr>
          </a:p>
          <a:p>
            <a:r>
              <a:rPr lang="en-US" dirty="0" smtClean="0">
                <a:solidFill>
                  <a:srgbClr val="7030A0"/>
                </a:solidFill>
                <a:latin typeface="Balaram" pitchFamily="2" charset="0"/>
              </a:rPr>
              <a:t>Lessons</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t>
            </a:r>
            <a:r>
              <a:rPr lang="en-US" sz="2000" dirty="0" err="1" smtClean="0">
                <a:solidFill>
                  <a:srgbClr val="7030A0"/>
                </a:solidFill>
                <a:latin typeface="Balaram" pitchFamily="2" charset="0"/>
              </a:rPr>
              <a:t>Yogesvara</a:t>
            </a:r>
            <a:r>
              <a:rPr lang="en-US" sz="2000" dirty="0" smtClean="0">
                <a:solidFill>
                  <a:srgbClr val="7030A0"/>
                </a:solidFill>
                <a:latin typeface="Balaram" pitchFamily="2" charset="0"/>
              </a:rPr>
              <a:t> </a:t>
            </a:r>
            <a:r>
              <a:rPr lang="en-US" sz="2000" dirty="0" err="1" smtClean="0">
                <a:solidFill>
                  <a:srgbClr val="7030A0"/>
                </a:solidFill>
                <a:latin typeface="Balaram" pitchFamily="2" charset="0"/>
              </a:rPr>
              <a:t>Krsna</a:t>
            </a:r>
            <a:endParaRPr lang="en-US" sz="2000" dirty="0" smtClean="0">
              <a:solidFill>
                <a:srgbClr val="7030A0"/>
              </a:solidFill>
              <a:latin typeface="Balaram" pitchFamily="2" charset="0"/>
            </a:endParaRP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Offer at home to the Lord</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Difficulties increase devotee’s devotion</a:t>
            </a:r>
          </a:p>
          <a:p>
            <a:pPr marL="136525"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   </a:t>
            </a:r>
            <a:r>
              <a:rPr lang="en-US" sz="2000" dirty="0" err="1" smtClean="0">
                <a:solidFill>
                  <a:srgbClr val="7030A0"/>
                </a:solidFill>
                <a:latin typeface="Balaram" pitchFamily="2" charset="0"/>
              </a:rPr>
              <a:t>Draupadi’s</a:t>
            </a:r>
            <a:r>
              <a:rPr lang="en-US" sz="2000" dirty="0" smtClean="0">
                <a:solidFill>
                  <a:srgbClr val="7030A0"/>
                </a:solidFill>
                <a:latin typeface="Balaram" pitchFamily="2" charset="0"/>
              </a:rPr>
              <a:t> attachment to the Lord.</a:t>
            </a:r>
          </a:p>
        </p:txBody>
      </p:sp>
      <p:sp>
        <p:nvSpPr>
          <p:cNvPr id="5" name="TextBox 4"/>
          <p:cNvSpPr txBox="1">
            <a:spLocks noChangeArrowheads="1"/>
          </p:cNvSpPr>
          <p:nvPr/>
        </p:nvSpPr>
        <p:spPr bwMode="auto">
          <a:xfrm>
            <a:off x="457200" y="4191000"/>
            <a:ext cx="8229600" cy="230832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“This incident proves that the Lord is the greatest mystic, and therefore He is known as </a:t>
            </a:r>
            <a:r>
              <a:rPr lang="en-US" sz="2400" dirty="0" err="1">
                <a:solidFill>
                  <a:schemeClr val="bg1"/>
                </a:solidFill>
                <a:latin typeface="Balaram" pitchFamily="2" charset="0"/>
              </a:rPr>
              <a:t>Yogeçvara</a:t>
            </a:r>
            <a:r>
              <a:rPr lang="en-US" sz="2400" dirty="0">
                <a:solidFill>
                  <a:schemeClr val="bg1"/>
                </a:solidFill>
                <a:latin typeface="Balaram" pitchFamily="2" charset="0"/>
              </a:rPr>
              <a:t>. Another instruction is that every householder must offer food to the Lord, and the result will be that everyone, even a company of guests numbering ten thousand, will be satisfied because of the Lord's being satisfied. That is the way of devotional </a:t>
            </a:r>
            <a:r>
              <a:rPr lang="en-US" sz="2400" dirty="0" smtClean="0">
                <a:solidFill>
                  <a:schemeClr val="bg1"/>
                </a:solidFill>
                <a:latin typeface="Balaram" pitchFamily="2" charset="0"/>
              </a:rPr>
              <a:t>service.”</a:t>
            </a:r>
            <a:endParaRPr lang="en-US" sz="2400" b="1" dirty="0">
              <a:solidFill>
                <a:schemeClr val="bg1"/>
              </a:solidFill>
              <a:latin typeface="Balaram" pitchFamily="2" charset="0"/>
            </a:endParaRPr>
          </a:p>
        </p:txBody>
      </p:sp>
      <p:pic>
        <p:nvPicPr>
          <p:cNvPr id="8194" name="Picture 2" descr="http://2.bp.blogspot.com/-fLA2oFxP8l0/ThaQ34OagCI/AAAAAAAABAw/ciI7PWBhNl4/s1600/ambarish-durv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72343"/>
            <a:ext cx="2690849" cy="319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9372600" cy="3276600"/>
          </a:xfrm>
        </p:spPr>
        <p:txBody>
          <a:bodyPr/>
          <a:lstStyle/>
          <a:p>
            <a:pPr marL="136525" indent="0" algn="ctr">
              <a:buNone/>
            </a:pPr>
            <a:r>
              <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SB </a:t>
            </a: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1.15.12</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yat-tejasätha bhagavän yudhi çüla-päëir</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vismäpitaù sagirijo 'stram adän nijaà me</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anye 'pi cäham amunaiva kalevareëa</a:t>
            </a:r>
          </a:p>
          <a:p>
            <a:pPr marL="136525" indent="0" algn="ctr">
              <a:buNone/>
            </a:pPr>
            <a:r>
              <a:rPr lang="vi-VN"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präpto mahendra-bhavane mahad-äsanärdham</a:t>
            </a:r>
            <a:endParaRPr lang="en-US" dirty="0">
              <a:solidFill>
                <a:srgbClr val="7030A0"/>
              </a:solidFill>
            </a:endParaRPr>
          </a:p>
        </p:txBody>
      </p:sp>
      <p:sp>
        <p:nvSpPr>
          <p:cNvPr id="4" name="Content Placeholder 2"/>
          <p:cNvSpPr txBox="1">
            <a:spLocks/>
          </p:cNvSpPr>
          <p:nvPr/>
        </p:nvSpPr>
        <p:spPr bwMode="auto">
          <a:xfrm>
            <a:off x="76200" y="3352800"/>
            <a:ext cx="8686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smtClean="0">
                <a:solidFill>
                  <a:srgbClr val="7030A0"/>
                </a:solidFill>
                <a:latin typeface="Balaram" pitchFamily="2" charset="0"/>
              </a:rPr>
              <a:t>     It </a:t>
            </a:r>
            <a:r>
              <a:rPr lang="en-US" b="1" i="1" dirty="0">
                <a:solidFill>
                  <a:srgbClr val="7030A0"/>
                </a:solidFill>
                <a:latin typeface="Balaram" pitchFamily="2" charset="0"/>
              </a:rPr>
              <a:t>was by His influence only that in a fight I was able to astonish the personality of god </a:t>
            </a:r>
            <a:r>
              <a:rPr lang="en-US" b="1" i="1" dirty="0">
                <a:solidFill>
                  <a:schemeClr val="bg1"/>
                </a:solidFill>
                <a:latin typeface="Balaram" pitchFamily="2" charset="0"/>
              </a:rPr>
              <a:t>Lord </a:t>
            </a:r>
            <a:r>
              <a:rPr lang="en-US" b="1" i="1" dirty="0" err="1">
                <a:solidFill>
                  <a:schemeClr val="bg1"/>
                </a:solidFill>
                <a:latin typeface="Balaram" pitchFamily="2" charset="0"/>
              </a:rPr>
              <a:t>Çiva</a:t>
            </a:r>
            <a:r>
              <a:rPr lang="en-US" b="1" i="1" dirty="0">
                <a:solidFill>
                  <a:schemeClr val="bg1"/>
                </a:solidFill>
                <a:latin typeface="Balaram" pitchFamily="2" charset="0"/>
              </a:rPr>
              <a:t> </a:t>
            </a:r>
            <a:r>
              <a:rPr lang="en-US" b="1" i="1" dirty="0">
                <a:solidFill>
                  <a:srgbClr val="7030A0"/>
                </a:solidFill>
                <a:latin typeface="Balaram" pitchFamily="2" charset="0"/>
              </a:rPr>
              <a:t>and his wife, the daughter of Mount Himalaya. Thus he [Lord </a:t>
            </a:r>
            <a:r>
              <a:rPr lang="en-US" b="1" i="1" dirty="0" err="1">
                <a:solidFill>
                  <a:srgbClr val="7030A0"/>
                </a:solidFill>
                <a:latin typeface="Balaram" pitchFamily="2" charset="0"/>
              </a:rPr>
              <a:t>Çiva</a:t>
            </a:r>
            <a:r>
              <a:rPr lang="en-US" b="1" i="1" dirty="0">
                <a:solidFill>
                  <a:srgbClr val="7030A0"/>
                </a:solidFill>
                <a:latin typeface="Balaram" pitchFamily="2" charset="0"/>
              </a:rPr>
              <a:t>] became pleased with me and awarded me his own weapon. </a:t>
            </a:r>
            <a:r>
              <a:rPr lang="en-US" b="1" i="1" dirty="0">
                <a:solidFill>
                  <a:schemeClr val="bg1"/>
                </a:solidFill>
                <a:latin typeface="Balaram" pitchFamily="2" charset="0"/>
              </a:rPr>
              <a:t>Other demigods </a:t>
            </a:r>
            <a:r>
              <a:rPr lang="en-US" b="1" i="1" dirty="0">
                <a:solidFill>
                  <a:srgbClr val="7030A0"/>
                </a:solidFill>
                <a:latin typeface="Balaram" pitchFamily="2" charset="0"/>
              </a:rPr>
              <a:t>also delivered their respective weapons to me, and in addition I was able to reach the heavenly planets in </a:t>
            </a:r>
            <a:r>
              <a:rPr lang="en-US" b="1" i="1" dirty="0">
                <a:solidFill>
                  <a:srgbClr val="002060"/>
                </a:solidFill>
                <a:latin typeface="Balaram" pitchFamily="2" charset="0"/>
              </a:rPr>
              <a:t>this present body </a:t>
            </a:r>
            <a:r>
              <a:rPr lang="en-US" b="1" i="1" dirty="0">
                <a:solidFill>
                  <a:srgbClr val="7030A0"/>
                </a:solidFill>
                <a:latin typeface="Balaram" pitchFamily="2" charset="0"/>
              </a:rPr>
              <a:t>and was allowed a half-elevated seat.</a:t>
            </a:r>
            <a:endParaRPr lang="en-US" dirty="0" smtClean="0"/>
          </a:p>
        </p:txBody>
      </p:sp>
    </p:spTree>
    <p:extLst>
      <p:ext uri="{BB962C8B-B14F-4D97-AF65-F5344CB8AC3E}">
        <p14:creationId xmlns:p14="http://schemas.microsoft.com/office/powerpoint/2010/main" val="1758666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14064</TotalTime>
  <Words>2070</Words>
  <Application>Microsoft Office PowerPoint</Application>
  <PresentationFormat>On-screen Show (4:3)</PresentationFormat>
  <Paragraphs>238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  Srimad              bhagavataM       1.15.11 – 17</vt:lpstr>
      <vt:lpstr>SB 1.2.4 narayanam namaskrtyam    naram caiva narottamam     devim sarasvatim vyasam    tato jayam udirayet  </vt:lpstr>
      <vt:lpstr> nasta-prayesy abhadresu nityaḿ bhagavata-sevaya bhagavaty uttama-sloke bhaktir bhavati naisthiki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Port of Seattle User</cp:lastModifiedBy>
  <cp:revision>1075</cp:revision>
  <dcterms:created xsi:type="dcterms:W3CDTF">2010-03-08T23:08:30Z</dcterms:created>
  <dcterms:modified xsi:type="dcterms:W3CDTF">2012-06-22T03:41:24Z</dcterms:modified>
</cp:coreProperties>
</file>